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Robo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ABDD7D-70D8-40C6-9DB8-D2519294C3E1}">
  <a:tblStyle styleId="{41ABDD7D-70D8-40C6-9DB8-D2519294C3E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spreadsheets/d/1lP3dqVuaDqI87x5gOdrjjySbcBUR-j2khOmAUZLWZ9M/edit?usp=shar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083d24701_7_9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083d24701_7_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Guiding Questions:</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Should Alicia have asked about funding and open spots in the lab prior to her rotations? </a:t>
            </a:r>
            <a:r>
              <a:rPr lang="en" sz="1000">
                <a:solidFill>
                  <a:srgbClr val="FF0000"/>
                </a:solidFill>
              </a:rPr>
              <a:t>Yes! This is a very important question to ask. Although you are financially supported by your program for the first two years of graduate school in CAMB, the following years are financially supported by your PI’s budget. You should be able to ask about what funding the PI has for you short-term (ex: K99/R00, start up funds, society grants) and long term (ex: R01) to support your stipend </a:t>
            </a:r>
            <a:r>
              <a:rPr lang="en" sz="1000" i="1">
                <a:solidFill>
                  <a:srgbClr val="FF0000"/>
                </a:solidFill>
              </a:rPr>
              <a:t>and</a:t>
            </a:r>
            <a:r>
              <a:rPr lang="en" sz="1000">
                <a:solidFill>
                  <a:srgbClr val="FF0000"/>
                </a:solidFill>
              </a:rPr>
              <a:t> PhD training.</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Who could Alicia have contacted prior to her rotations to learn more about the work environment in the lab and the mentors?</a:t>
            </a:r>
            <a:r>
              <a:rPr lang="en" sz="1000">
                <a:solidFill>
                  <a:srgbClr val="FF0000"/>
                </a:solidFill>
              </a:rPr>
              <a:t> Everybody else in the lab-postdoc, grad students, other individuals who have graduated or left already</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What are some important things to consider when looking for a thesis lab? How can you prioritize these items when meeting with potential rotation PIs and labs? </a:t>
            </a:r>
            <a:r>
              <a:rPr lang="en" sz="1000">
                <a:solidFill>
                  <a:srgbClr val="FF0000"/>
                </a:solidFill>
              </a:rPr>
              <a:t>“What are the most important things to you? Where can you thrive?” Environment, funding, lab size, mentoring style, lab techniques used, research project, openness to alternative career paths Best fit</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What are Alicia’s options now?</a:t>
            </a:r>
            <a:endParaRPr sz="1000">
              <a:solidFill>
                <a:schemeClr val="dk1"/>
              </a:solidFill>
            </a:endParaRPr>
          </a:p>
          <a:p>
            <a:pPr marL="457200" lvl="0" indent="0" algn="l" rtl="0">
              <a:lnSpc>
                <a:spcPct val="115000"/>
              </a:lnSpc>
              <a:spcBef>
                <a:spcPts val="0"/>
              </a:spcBef>
              <a:spcAft>
                <a:spcPts val="0"/>
              </a:spcAft>
              <a:buNone/>
            </a:pPr>
            <a:r>
              <a:rPr lang="en" sz="1000">
                <a:solidFill>
                  <a:srgbClr val="FF0000"/>
                </a:solidFill>
              </a:rPr>
              <a:t>Alicia can do a fourth rotation. She should have the opportunity to make a decision between 2-3 labs and not just one to ensure she is joining the lab she can thrive in during her graduate studies.</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Who can she contact to discuss her options? </a:t>
            </a:r>
            <a:r>
              <a:rPr lang="en" sz="1000">
                <a:solidFill>
                  <a:srgbClr val="FF0000"/>
                </a:solidFill>
              </a:rPr>
              <a:t>Other advisors, faculty, grad students: upperclassmen, chair of the program, etc.</a:t>
            </a:r>
            <a:endParaRPr sz="1000">
              <a:solidFill>
                <a:srgbClr val="FF0000"/>
              </a:solidFill>
            </a:endParaRPr>
          </a:p>
          <a:p>
            <a:pPr marL="0" lvl="0" indent="0" algn="l" rtl="0">
              <a:spcBef>
                <a:spcPts val="0"/>
              </a:spcBef>
              <a:spcAft>
                <a:spcPts val="0"/>
              </a:spcAft>
              <a:buNone/>
            </a:pP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083d24701_7_9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083d24701_7_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Suggested Answers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Guiding Questions:</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How often should you meet with your rotation PI? What about your thesis advisor? </a:t>
            </a:r>
            <a:r>
              <a:rPr lang="en" sz="1000">
                <a:solidFill>
                  <a:srgbClr val="FF0000"/>
                </a:solidFill>
              </a:rPr>
              <a:t>As often as you need to, permitting your mentor is available. Upperclassmen will recommend to meet with your PI early (in you training) and often. While starting your PhD you may need to meet with your PI weekly or bi-weekly to get the feedback necessary to stay on track, but as you develop as a scientist you may discuss your project more with other scientists such as your thesis committee, collaborators, or lab members. The most important thing to keep in mind, is that meeting with your PI is important, so keep an open line of communication between you two. </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Do you think this mentor has trouble aligning expectations with other members of the lab? If so, why? How can you notice this as a potential issue in the future? </a:t>
            </a:r>
            <a:r>
              <a:rPr lang="en" sz="1000">
                <a:solidFill>
                  <a:srgbClr val="FF0000"/>
                </a:solidFill>
              </a:rPr>
              <a:t>Absolutely! There is some definite communication breakdowns in the lab, and some issues with aligning expectations with lab members. What is most likely is, that this could be due to an expectation to pass down information between lab members, or the PI is simply very busy and thought they had communicated these expectations to you. No matter why, you should let them know that you were unaware of these expectations. You can notice this if you interview a PI prior to your rotations and ask them about the lab culture, and then interview the lab separately asking the same or similar questions to see if these expectations align and if the communication is homogeneous. If it is not, this will indicate that there may be communication issues or misaligned expectations in the lab. </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How can you align expectations with your rotation PI? Will this be different with your thesis advisor, or similar? </a:t>
            </a:r>
            <a:r>
              <a:rPr lang="en" sz="1000">
                <a:solidFill>
                  <a:srgbClr val="FF0000"/>
                </a:solidFill>
              </a:rPr>
              <a:t>You can align expectations by communicating often, finding a mentor that has time for you and your training, and by having agendas prior to meetings or summary statements after meetings that you both read, discuss, and agree upon.</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Who else can you ask for mentorship and guidance in the lab besides your PI? </a:t>
            </a:r>
            <a:r>
              <a:rPr lang="en" sz="1000">
                <a:solidFill>
                  <a:srgbClr val="FF0000"/>
                </a:solidFill>
              </a:rPr>
              <a:t>Lab members, especially older members such as post-doctoral fellow and senior scientist are great resources for mentorship and guidance! Neighboring labs also have lab members that could help you with experiments or equipment. Upperclassmen graduate students are a greatly underutilized resource for mentorship. Don’t hesitate to reach out to them by email to ask for assistance or to meet (virtually due to COVID restrictions).</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Do you think “mentoring-up” by creating an agenda for your 1:1 meetings would be helpful for future meetings? If so, what would you include in this agenda? </a:t>
            </a:r>
            <a:r>
              <a:rPr lang="en" sz="1000">
                <a:solidFill>
                  <a:srgbClr val="FF0000"/>
                </a:solidFill>
              </a:rPr>
              <a:t>Mentoring up is the process of telling your PI exactly what you need directly. Agendas are a great way to find mentors that are open to you telling them what you need and help you align expectations of what is expected of you in the lab. Agendas should include previous results for discussion, issues had with experiments to discuss troubleshooting options, and future experiments to discuss experimental design and resources needed for these future experiments to start planning them. You can also put personal items such as lab issues, vacation time, grant applications and deadlines you would like to apply to, and professional conferences you would like attend in these agendas to better communicate your interests. These are just a few examples, but this is a great way to articulate yourself and have a record that you communicated these things to your PI. </a:t>
            </a:r>
            <a:endParaRPr sz="1000">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2"/>
              </a:solidFill>
            </a:endParaRPr>
          </a:p>
          <a:p>
            <a:pPr marL="0" lvl="0" indent="0" algn="l" rtl="0">
              <a:spcBef>
                <a:spcPts val="160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083d24701_7_9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083d24701_7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Char char="●"/>
            </a:pPr>
            <a:r>
              <a:rPr lang="en" sz="1000">
                <a:solidFill>
                  <a:schemeClr val="dk1"/>
                </a:solidFill>
              </a:rPr>
              <a:t>What can you do to make sure you are assessing your own understanding of what is happening in these meetings? </a:t>
            </a:r>
            <a:r>
              <a:rPr lang="en" sz="1000">
                <a:solidFill>
                  <a:srgbClr val="FF0000"/>
                </a:solidFill>
              </a:rPr>
              <a:t>Take notes during the meeting/record.  Communicate more your concerns with PI and ask a lot of questions.  </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What resources can you ask your PI to provide to you to learn and understand this information that is pertinent to your project that they are speaking about during your meetings? </a:t>
            </a:r>
            <a:r>
              <a:rPr lang="en" sz="1000">
                <a:solidFill>
                  <a:srgbClr val="FF0000"/>
                </a:solidFill>
              </a:rPr>
              <a:t>Papers, perhaps set up meetings with each member of the lab whenever they have time to get a better understanding etc.  </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When should you discuss communication preferences with your PI?  </a:t>
            </a:r>
            <a:r>
              <a:rPr lang="en" sz="1000">
                <a:solidFill>
                  <a:srgbClr val="FF0000"/>
                </a:solidFill>
              </a:rPr>
              <a:t>Easier to do in the very beginning during the first initial meetings</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How can you improve communication with your PI? </a:t>
            </a:r>
            <a:r>
              <a:rPr lang="en" sz="1000">
                <a:solidFill>
                  <a:srgbClr val="FF0000"/>
                </a:solidFill>
              </a:rPr>
              <a:t>Ask about their preferences/method of communication and lay out both your expectations earlier on. </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Whose responsibility is it to ensure there is effective communication in the lab? </a:t>
            </a:r>
            <a:r>
              <a:rPr lang="en" sz="1000">
                <a:solidFill>
                  <a:srgbClr val="FF0000"/>
                </a:solidFill>
              </a:rPr>
              <a:t>Everybody’s-yours, PIs,and everybody in the lab</a:t>
            </a:r>
            <a:endParaRPr sz="1000">
              <a:solidFill>
                <a:srgbClr val="FF0000"/>
              </a:solidFill>
            </a:endParaRPr>
          </a:p>
          <a:p>
            <a:pPr marL="0" lvl="0" indent="0" algn="l" rtl="0">
              <a:spcBef>
                <a:spcPts val="0"/>
              </a:spcBef>
              <a:spcAft>
                <a:spcPts val="0"/>
              </a:spcAft>
              <a:buNone/>
            </a:pP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083d24701_7_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083d24701_7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Char char="●"/>
            </a:pPr>
            <a:r>
              <a:rPr lang="en" sz="1000">
                <a:solidFill>
                  <a:schemeClr val="dk1"/>
                </a:solidFill>
              </a:rPr>
              <a:t>What is a Mentoring Philosophy and Plan? When should you discuss this with a PI? Was this an appropriate time to discuss this?</a:t>
            </a:r>
            <a:endParaRPr sz="1000">
              <a:solidFill>
                <a:schemeClr val="dk1"/>
              </a:solidFill>
            </a:endParaRPr>
          </a:p>
          <a:p>
            <a:pPr marL="457200" lvl="0" indent="0" algn="l" rtl="0">
              <a:lnSpc>
                <a:spcPct val="115000"/>
              </a:lnSpc>
              <a:spcBef>
                <a:spcPts val="0"/>
              </a:spcBef>
              <a:spcAft>
                <a:spcPts val="0"/>
              </a:spcAft>
              <a:buNone/>
            </a:pPr>
            <a:r>
              <a:rPr lang="en" sz="1000">
                <a:solidFill>
                  <a:srgbClr val="FF0000"/>
                </a:solidFill>
              </a:rPr>
              <a:t>A mentoring philosophy and plan is similar to a mentoring statement. This is an intention to explain how they will approach mentoring relationships to guide their mentees development into a professional scientist. This should be discussed during your rotations, or shortly after you join the lab to align expectations. This was a great time to discuss this.</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Should a Mentoring Plan be adapted to each graduate student? If so, how can you help your advisor figure out what mentoring style works best for you?  </a:t>
            </a:r>
            <a:r>
              <a:rPr lang="en" sz="1000">
                <a:solidFill>
                  <a:srgbClr val="FF0000"/>
                </a:solidFill>
              </a:rPr>
              <a:t>Yes, communication is key, especially in letting your mentor know what is working for you and what isn’t. Trying out different mentoring styles early on can be very beneficial for mentors and mentees, especially for newer PIs to also professionally develop. </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Would your Individual Development Plan (IDP) be a good place to start developing a mentoring plan with your PI? If not, what else could you try or use?  </a:t>
            </a:r>
            <a:endParaRPr sz="1000">
              <a:solidFill>
                <a:schemeClr val="dk1"/>
              </a:solidFill>
            </a:endParaRPr>
          </a:p>
          <a:p>
            <a:pPr marL="457200" lvl="0" indent="0" algn="l" rtl="0">
              <a:lnSpc>
                <a:spcPct val="115000"/>
              </a:lnSpc>
              <a:spcBef>
                <a:spcPts val="0"/>
              </a:spcBef>
              <a:spcAft>
                <a:spcPts val="0"/>
              </a:spcAft>
              <a:buNone/>
            </a:pPr>
            <a:r>
              <a:rPr lang="en" sz="1000">
                <a:solidFill>
                  <a:srgbClr val="FF0000"/>
                </a:solidFill>
              </a:rPr>
              <a:t>This could be a good place to start, especially for long-term planning and to discuss future career intentions. Also “Aligning Expectations Questionnaire” will be sent out after this session.  </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Will your PI’s mentoring philosophy change throughout your training? Will your mentoring plan change throughout your training? </a:t>
            </a:r>
            <a:endParaRPr sz="1000">
              <a:solidFill>
                <a:schemeClr val="dk1"/>
              </a:solidFill>
            </a:endParaRPr>
          </a:p>
          <a:p>
            <a:pPr marL="457200" lvl="0" indent="0" algn="l" rtl="0">
              <a:lnSpc>
                <a:spcPct val="115000"/>
              </a:lnSpc>
              <a:spcBef>
                <a:spcPts val="0"/>
              </a:spcBef>
              <a:spcAft>
                <a:spcPts val="0"/>
              </a:spcAft>
              <a:buNone/>
            </a:pPr>
            <a:r>
              <a:rPr lang="en" sz="1000">
                <a:solidFill>
                  <a:srgbClr val="FF0000"/>
                </a:solidFill>
              </a:rPr>
              <a:t>With more experience, their philosophy is most likely to change. However, this is more common for newer PIs than more established PIs. Your mentors plan for you should change throughout your training to match your needs and future career.</a:t>
            </a:r>
            <a:endParaRPr sz="1000">
              <a:solidFill>
                <a:srgbClr val="FF0000"/>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What are the different types of mentoring styles? Which one works best for you? If you do not know, how can you figure this out?</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 </a:t>
            </a:r>
            <a:r>
              <a:rPr lang="en" sz="1000">
                <a:solidFill>
                  <a:srgbClr val="FF0000"/>
                </a:solidFill>
              </a:rPr>
              <a:t>Some classify mentoring as either hands on or hands off. This is often overly simplistic, and often not a good indicator of a mentors involvement in your lab work or intellectual work.</a:t>
            </a:r>
            <a:endParaRPr sz="1000">
              <a:solidFill>
                <a:srgbClr val="FF0000"/>
              </a:solidFill>
            </a:endParaRPr>
          </a:p>
          <a:p>
            <a:pPr marL="1371600" lvl="2" indent="-292100" algn="l" rtl="0">
              <a:lnSpc>
                <a:spcPct val="115000"/>
              </a:lnSpc>
              <a:spcBef>
                <a:spcPts val="0"/>
              </a:spcBef>
              <a:spcAft>
                <a:spcPts val="0"/>
              </a:spcAft>
              <a:buClr>
                <a:schemeClr val="dk1"/>
              </a:buClr>
              <a:buSzPts val="1000"/>
              <a:buChar char="■"/>
            </a:pPr>
            <a:r>
              <a:rPr lang="en" sz="1000">
                <a:solidFill>
                  <a:srgbClr val="FF0000"/>
                </a:solidFill>
              </a:rPr>
              <a:t>For example, your PI could be hands off in lab but hands on with intellectual development of your project.</a:t>
            </a:r>
            <a:endParaRPr sz="1000">
              <a:solidFill>
                <a:srgbClr val="FF0000"/>
              </a:solidFill>
            </a:endParaRPr>
          </a:p>
          <a:p>
            <a:pPr marL="914400" lvl="1" indent="-292100" algn="l" rtl="0">
              <a:lnSpc>
                <a:spcPct val="115000"/>
              </a:lnSpc>
              <a:spcBef>
                <a:spcPts val="0"/>
              </a:spcBef>
              <a:spcAft>
                <a:spcPts val="0"/>
              </a:spcAft>
              <a:buClr>
                <a:schemeClr val="dk1"/>
              </a:buClr>
              <a:buSzPts val="1000"/>
              <a:buChar char="○"/>
            </a:pPr>
            <a:r>
              <a:rPr lang="en" sz="1000">
                <a:solidFill>
                  <a:srgbClr val="FF0000"/>
                </a:solidFill>
              </a:rPr>
              <a:t>A better way to understand mentoring style for thesis mentors is a </a:t>
            </a:r>
            <a:r>
              <a:rPr lang="en" sz="1000" b="1">
                <a:solidFill>
                  <a:srgbClr val="FF0000"/>
                </a:solidFill>
              </a:rPr>
              <a:t>Consultant, Counselor, or Cheerleader</a:t>
            </a:r>
            <a:r>
              <a:rPr lang="en" sz="1000">
                <a:solidFill>
                  <a:srgbClr val="FF0000"/>
                </a:solidFill>
              </a:rPr>
              <a:t>. A great mentor adopts each of these styles at different points and milestones of your graduate education to adapt to your needs, support your professional growth, and celebrate your success.</a:t>
            </a:r>
            <a:endParaRPr sz="1000">
              <a:solidFill>
                <a:srgbClr val="FF0000"/>
              </a:solidFill>
            </a:endParaRPr>
          </a:p>
          <a:p>
            <a:pPr marL="1371600" lvl="2" indent="-292100" algn="l" rtl="0">
              <a:lnSpc>
                <a:spcPct val="115000"/>
              </a:lnSpc>
              <a:spcBef>
                <a:spcPts val="0"/>
              </a:spcBef>
              <a:spcAft>
                <a:spcPts val="0"/>
              </a:spcAft>
              <a:buClr>
                <a:schemeClr val="dk1"/>
              </a:buClr>
              <a:buSzPts val="1000"/>
              <a:buChar char="■"/>
            </a:pPr>
            <a:r>
              <a:rPr lang="en" sz="1000" b="1">
                <a:solidFill>
                  <a:srgbClr val="FF0000"/>
                </a:solidFill>
              </a:rPr>
              <a:t>Consultant</a:t>
            </a:r>
            <a:r>
              <a:rPr lang="en" sz="1000">
                <a:solidFill>
                  <a:srgbClr val="FF0000"/>
                </a:solidFill>
              </a:rPr>
              <a:t> - Provide specialized recommendations based on their knowledge, share insight with mentees to save them time, resources, and overcome problems to allow their mentees to focus on bigger questions associated with their project. These mentors would be considered “hands on” and heavily involved in the project.</a:t>
            </a:r>
            <a:endParaRPr sz="1000">
              <a:solidFill>
                <a:srgbClr val="FF0000"/>
              </a:solidFill>
            </a:endParaRPr>
          </a:p>
          <a:p>
            <a:pPr marL="1371600" lvl="2" indent="-292100" algn="l" rtl="0">
              <a:lnSpc>
                <a:spcPct val="115000"/>
              </a:lnSpc>
              <a:spcBef>
                <a:spcPts val="0"/>
              </a:spcBef>
              <a:spcAft>
                <a:spcPts val="0"/>
              </a:spcAft>
              <a:buClr>
                <a:schemeClr val="dk1"/>
              </a:buClr>
              <a:buSzPts val="1000"/>
              <a:buChar char="■"/>
            </a:pPr>
            <a:r>
              <a:rPr lang="en" sz="1000" b="1">
                <a:solidFill>
                  <a:srgbClr val="FF0000"/>
                </a:solidFill>
              </a:rPr>
              <a:t>Counselor</a:t>
            </a:r>
            <a:r>
              <a:rPr lang="en" sz="1000">
                <a:solidFill>
                  <a:srgbClr val="FF0000"/>
                </a:solidFill>
              </a:rPr>
              <a:t> - A mentor that listens and guides, but also allows for trainees to make mistakes and learn for themselves by finding the answer to their own questions. These mentors often are considered “hands off” but offer important guidance in times of obvious need. </a:t>
            </a:r>
            <a:endParaRPr sz="1000">
              <a:solidFill>
                <a:srgbClr val="FF0000"/>
              </a:solidFill>
            </a:endParaRPr>
          </a:p>
          <a:p>
            <a:pPr marL="1371600" lvl="2" indent="-292100" algn="l" rtl="0">
              <a:lnSpc>
                <a:spcPct val="115000"/>
              </a:lnSpc>
              <a:spcBef>
                <a:spcPts val="0"/>
              </a:spcBef>
              <a:spcAft>
                <a:spcPts val="0"/>
              </a:spcAft>
              <a:buClr>
                <a:srgbClr val="FF0000"/>
              </a:buClr>
              <a:buSzPts val="1000"/>
              <a:buChar char="■"/>
            </a:pPr>
            <a:r>
              <a:rPr lang="en" sz="1000" b="1">
                <a:solidFill>
                  <a:srgbClr val="FF0000"/>
                </a:solidFill>
              </a:rPr>
              <a:t>Cheerleader</a:t>
            </a:r>
            <a:r>
              <a:rPr lang="en" sz="1000">
                <a:solidFill>
                  <a:srgbClr val="FF0000"/>
                </a:solidFill>
              </a:rPr>
              <a:t> - A mentor that provides constructive feedback and support. </a:t>
            </a:r>
            <a:endParaRPr sz="1000">
              <a:solidFill>
                <a:srgbClr val="FF0000"/>
              </a:solidFill>
            </a:endParaRPr>
          </a:p>
          <a:p>
            <a:pPr marL="914400" lvl="1" indent="-292100" algn="l" rtl="0">
              <a:lnSpc>
                <a:spcPct val="115000"/>
              </a:lnSpc>
              <a:spcBef>
                <a:spcPts val="0"/>
              </a:spcBef>
              <a:spcAft>
                <a:spcPts val="0"/>
              </a:spcAft>
              <a:buClr>
                <a:schemeClr val="dk1"/>
              </a:buClr>
              <a:buSzPts val="1000"/>
              <a:buChar char="○"/>
            </a:pPr>
            <a:r>
              <a:rPr lang="en" sz="1000">
                <a:solidFill>
                  <a:srgbClr val="FF0000"/>
                </a:solidFill>
              </a:rPr>
              <a:t>One of the best ways to figure this out is during your interview of the rotation PI before you decide to rotate, asking their lab what they think their PIs mentorship style is, and figure it out for yourself during your rotations.</a:t>
            </a:r>
            <a:endParaRPr sz="1000">
              <a:solidFill>
                <a:srgbClr val="FF0000"/>
              </a:solidFill>
            </a:endParaRPr>
          </a:p>
          <a:p>
            <a:pPr marL="0" lvl="0" indent="0" algn="l" rtl="0">
              <a:spcBef>
                <a:spcPts val="0"/>
              </a:spcBef>
              <a:spcAft>
                <a:spcPts val="0"/>
              </a:spcAft>
              <a:buNone/>
            </a:pP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083d24701_6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083d24701_6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083d24701_6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083d24701_6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083d24701_6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083d24701_6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i="1">
                <a:solidFill>
                  <a:srgbClr val="1D1C1D"/>
                </a:solidFill>
                <a:highlight>
                  <a:srgbClr val="F8F8F8"/>
                </a:highlight>
              </a:rPr>
              <a:t>Choosing a mentor and developing good mentor-mentee relationship is an essential part of PhD. BGS students have put together panel of 5 students to share their experiences. </a:t>
            </a:r>
            <a:endParaRPr sz="1150" i="1">
              <a:solidFill>
                <a:srgbClr val="1D1C1D"/>
              </a:solidFill>
              <a:highlight>
                <a:srgbClr val="F8F8F8"/>
              </a:highlight>
            </a:endParaRPr>
          </a:p>
          <a:p>
            <a:pPr marL="0" lvl="0" indent="0" algn="l" rtl="0">
              <a:spcBef>
                <a:spcPts val="0"/>
              </a:spcBef>
              <a:spcAft>
                <a:spcPts val="0"/>
              </a:spcAft>
              <a:buClr>
                <a:schemeClr val="dk1"/>
              </a:buClr>
              <a:buSzPts val="1100"/>
              <a:buFont typeface="Arial"/>
              <a:buNone/>
            </a:pPr>
            <a:endParaRPr sz="1150" i="1">
              <a:solidFill>
                <a:srgbClr val="1D1C1D"/>
              </a:solidFill>
              <a:highlight>
                <a:srgbClr val="F8F8F8"/>
              </a:highlight>
            </a:endParaRPr>
          </a:p>
          <a:p>
            <a:pPr marL="0" lvl="0" indent="0" algn="l" rtl="0">
              <a:spcBef>
                <a:spcPts val="0"/>
              </a:spcBef>
              <a:spcAft>
                <a:spcPts val="0"/>
              </a:spcAft>
              <a:buNone/>
            </a:pPr>
            <a:r>
              <a:rPr lang="en" sz="1150" i="1">
                <a:solidFill>
                  <a:srgbClr val="1D1C1D"/>
                </a:solidFill>
                <a:highlight>
                  <a:srgbClr val="F8F8F8"/>
                </a:highlight>
              </a:rPr>
              <a:t>Please submit question(s) related to mentor-mentee relationship or choosing of a mentor</a:t>
            </a:r>
            <a:endParaRPr sz="1150" i="1">
              <a:solidFill>
                <a:srgbClr val="1D1C1D"/>
              </a:solidFill>
              <a:highlight>
                <a:srgbClr val="F8F8F8"/>
              </a:highlight>
            </a:endParaRPr>
          </a:p>
          <a:p>
            <a:pPr marL="0" lvl="0" indent="0" algn="l" rtl="0">
              <a:spcBef>
                <a:spcPts val="0"/>
              </a:spcBef>
              <a:spcAft>
                <a:spcPts val="0"/>
              </a:spcAft>
              <a:buNone/>
            </a:pPr>
            <a:endParaRPr sz="1150" i="1">
              <a:solidFill>
                <a:srgbClr val="1D1C1D"/>
              </a:solidFill>
              <a:highlight>
                <a:srgbClr val="F8F8F8"/>
              </a:highlight>
            </a:endParaRPr>
          </a:p>
          <a:p>
            <a:pPr marL="0" lvl="0" indent="0" algn="l" rtl="0">
              <a:spcBef>
                <a:spcPts val="0"/>
              </a:spcBef>
              <a:spcAft>
                <a:spcPts val="0"/>
              </a:spcAft>
              <a:buNone/>
            </a:pPr>
            <a:endParaRPr sz="1150" i="1">
              <a:solidFill>
                <a:srgbClr val="1D1C1D"/>
              </a:solidFill>
              <a:highlight>
                <a:srgbClr val="F8F8F8"/>
              </a:highlight>
            </a:endParaRPr>
          </a:p>
          <a:p>
            <a:pPr marL="0" lvl="0" indent="0" algn="l" rtl="0">
              <a:lnSpc>
                <a:spcPct val="115000"/>
              </a:lnSpc>
              <a:spcBef>
                <a:spcPts val="0"/>
              </a:spcBef>
              <a:spcAft>
                <a:spcPts val="0"/>
              </a:spcAft>
              <a:buClr>
                <a:schemeClr val="dk1"/>
              </a:buClr>
              <a:buSzPts val="1100"/>
              <a:buFont typeface="Arial"/>
              <a:buNone/>
            </a:pPr>
            <a:r>
              <a:rPr lang="en" sz="1000" u="sng">
                <a:solidFill>
                  <a:schemeClr val="accent5"/>
                </a:solidFill>
                <a:hlinkClick r:id="rId3"/>
              </a:rPr>
              <a:t>https://docs.google.com/spreadsheets/d/1lP3dqVuaDqI87x5gOdrjjySbcBUR-j2khOmAUZLWZ9M/edit?usp=sharing</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Gabriela Witek</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Rina Kim</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Monika Eiva</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Lindsay Roth</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Ana Defendini</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Stefan Peterson</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Vanessa Fleites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Pankhuri Singhal</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Kahealani Uehara</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Janice Reynaga</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Kuldeep Yadav</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Laura Ohl</a:t>
            </a:r>
            <a:endParaRPr>
              <a:solidFill>
                <a:srgbClr val="222222"/>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150" i="1">
              <a:solidFill>
                <a:srgbClr val="1D1C1D"/>
              </a:solidFill>
              <a:highlight>
                <a:srgbClr val="F8F8F8"/>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05665b40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05665b40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Lindsay Roth - </a:t>
            </a:r>
            <a:r>
              <a:rPr lang="en" sz="1000">
                <a:solidFill>
                  <a:srgbClr val="954F72"/>
                </a:solidFill>
                <a:latin typeface="Calibri"/>
                <a:ea typeface="Calibri"/>
                <a:cs typeface="Calibri"/>
                <a:sym typeface="Calibri"/>
              </a:rPr>
              <a:t>rothlind@pennmedicine.upenn.edu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Monika Eiva - </a:t>
            </a:r>
            <a:r>
              <a:rPr lang="en" sz="1000">
                <a:solidFill>
                  <a:srgbClr val="954F72"/>
                </a:solidFill>
                <a:latin typeface="Calibri"/>
                <a:ea typeface="Calibri"/>
                <a:cs typeface="Calibri"/>
                <a:sym typeface="Calibri"/>
              </a:rPr>
              <a:t>monsta@pennmedicine.upenn.edu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Rina Kim - </a:t>
            </a:r>
            <a:r>
              <a:rPr lang="en" sz="1000">
                <a:solidFill>
                  <a:srgbClr val="954F72"/>
                </a:solidFill>
                <a:latin typeface="Calibri"/>
                <a:ea typeface="Calibri"/>
                <a:cs typeface="Calibri"/>
                <a:sym typeface="Calibri"/>
              </a:rPr>
              <a:t>rinakim@pennmedicine.upenn.edu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Gabriela Witek - </a:t>
            </a:r>
            <a:r>
              <a:rPr lang="en" sz="1000">
                <a:solidFill>
                  <a:srgbClr val="954F72"/>
                </a:solidFill>
                <a:latin typeface="Calibri"/>
                <a:ea typeface="Calibri"/>
                <a:cs typeface="Calibri"/>
                <a:sym typeface="Calibri"/>
              </a:rPr>
              <a:t>gwitek@pennmedicine.upenn.edu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Ana Defendini - </a:t>
            </a:r>
            <a:r>
              <a:rPr lang="en" sz="1000">
                <a:solidFill>
                  <a:srgbClr val="954F72"/>
                </a:solidFill>
                <a:latin typeface="Calibri"/>
                <a:ea typeface="Calibri"/>
                <a:cs typeface="Calibri"/>
                <a:sym typeface="Calibri"/>
              </a:rPr>
              <a:t>Ana.Defendini@pennmedicine.upenn.edu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Stefan Peterson - </a:t>
            </a:r>
            <a:r>
              <a:rPr lang="en" sz="1000">
                <a:solidFill>
                  <a:srgbClr val="954F72"/>
                </a:solidFill>
                <a:latin typeface="Calibri"/>
                <a:ea typeface="Calibri"/>
                <a:cs typeface="Calibri"/>
                <a:sym typeface="Calibri"/>
              </a:rPr>
              <a:t>stefan22@pennmedicine.upenn.edu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Vanessa Fleites - </a:t>
            </a:r>
            <a:r>
              <a:rPr lang="en" sz="1000">
                <a:solidFill>
                  <a:srgbClr val="954F72"/>
                </a:solidFill>
                <a:latin typeface="Calibri"/>
                <a:ea typeface="Calibri"/>
                <a:cs typeface="Calibri"/>
                <a:sym typeface="Calibri"/>
              </a:rPr>
              <a:t>fleitesv@pennmedicine.upenn.edu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Pankhuri Singhal - </a:t>
            </a:r>
            <a:r>
              <a:rPr lang="en" sz="1000">
                <a:solidFill>
                  <a:srgbClr val="954F72"/>
                </a:solidFill>
                <a:latin typeface="Calibri"/>
                <a:ea typeface="Calibri"/>
                <a:cs typeface="Calibri"/>
                <a:sym typeface="Calibri"/>
              </a:rPr>
              <a:t>singhalp@pennmedicine.upenn.edu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Kahealani Uehara - </a:t>
            </a:r>
            <a:r>
              <a:rPr lang="en" sz="1000">
                <a:solidFill>
                  <a:srgbClr val="954F72"/>
                </a:solidFill>
                <a:latin typeface="Calibri"/>
                <a:ea typeface="Calibri"/>
                <a:cs typeface="Calibri"/>
                <a:sym typeface="Calibri"/>
              </a:rPr>
              <a:t>ueharak@pennmedicine.upenn.edu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Janice Reynaga - </a:t>
            </a:r>
            <a:r>
              <a:rPr lang="en" sz="1000">
                <a:solidFill>
                  <a:srgbClr val="954F72"/>
                </a:solidFill>
                <a:latin typeface="Calibri"/>
                <a:ea typeface="Calibri"/>
                <a:cs typeface="Calibri"/>
                <a:sym typeface="Calibri"/>
              </a:rPr>
              <a:t>Janice.Reynaga@pennmedicine.upenn.edu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Kuldeep Yadav - </a:t>
            </a:r>
            <a:r>
              <a:rPr lang="en" sz="1000">
                <a:solidFill>
                  <a:srgbClr val="954F72"/>
                </a:solidFill>
                <a:latin typeface="Calibri"/>
                <a:ea typeface="Calibri"/>
                <a:cs typeface="Calibri"/>
                <a:sym typeface="Calibri"/>
              </a:rPr>
              <a:t>kyadav@pennmedicine.upenn.edu</a:t>
            </a:r>
            <a:endParaRPr sz="1000">
              <a:solidFill>
                <a:srgbClr val="954F7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00">
                <a:solidFill>
                  <a:srgbClr val="222222"/>
                </a:solidFill>
                <a:latin typeface="Calibri"/>
                <a:ea typeface="Calibri"/>
                <a:cs typeface="Calibri"/>
                <a:sym typeface="Calibri"/>
              </a:rPr>
              <a:t>Laura Ohl - </a:t>
            </a:r>
            <a:r>
              <a:rPr lang="en" sz="1000">
                <a:solidFill>
                  <a:srgbClr val="954F72"/>
                </a:solidFill>
                <a:latin typeface="Calibri"/>
                <a:ea typeface="Calibri"/>
                <a:cs typeface="Calibri"/>
                <a:sym typeface="Calibri"/>
              </a:rPr>
              <a:t>Laura.Ohl@pennmedicine.upenn.edu</a:t>
            </a:r>
            <a:endParaRPr sz="1000">
              <a:solidFill>
                <a:srgbClr val="954F72"/>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083d24701_6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083d24701_6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Char char="●"/>
            </a:pPr>
            <a:r>
              <a:rPr lang="en" sz="1000" b="1">
                <a:solidFill>
                  <a:schemeClr val="dk1"/>
                </a:solidFill>
                <a:highlight>
                  <a:schemeClr val="lt1"/>
                </a:highlight>
              </a:rPr>
              <a:t>Rotations</a:t>
            </a:r>
            <a:endParaRPr sz="1000" b="1">
              <a:solidFill>
                <a:schemeClr val="dk1"/>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What questions should I ask when meeting with a potential rotation PI?</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Do you have funding to support me during my thesis studies?</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What is your mentoring style?</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How often do you meet with your graduate students?</a:t>
            </a:r>
            <a:endParaRPr sz="1000">
              <a:solidFill>
                <a:srgbClr val="FF0000"/>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What are the "red flags" when I am in a rotation lab or meeting with a potential mentor?</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If they do not prioritize time for their current graduate students, don’t assume they will make time for you as a graduate student.</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Toxic work environments typically self perpetuate</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Cons of a lab that you find intolerable or problematic are unlikely to change between your rotation and joining lab for your thesis work</a:t>
            </a:r>
            <a:endParaRPr sz="1000">
              <a:solidFill>
                <a:srgbClr val="FF0000"/>
              </a:solidFill>
              <a:highlight>
                <a:schemeClr val="lt1"/>
              </a:highlight>
            </a:endParaRPr>
          </a:p>
          <a:p>
            <a:pPr marL="1828800" lvl="3"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Ex: punctuality, long hours, lack of work-life balance, candid feedback, etc. </a:t>
            </a:r>
            <a:endParaRPr sz="1000">
              <a:solidFill>
                <a:srgbClr val="FF0000"/>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How do you tell your rotation PI(s), that you decided to join another lab?</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Compliment their work, and inform them that you decided to join another lab by sharing what interests you about the project and stay on good terms with the PI, if possible</a:t>
            </a:r>
            <a:endParaRPr sz="1000">
              <a:solidFill>
                <a:srgbClr val="FF0000"/>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What did you consider when choosing a rotation lab and thesis mentor?</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Mentorship</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Lab Environment</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Interest in Research </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Future Career Interests</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Departmental Support</a:t>
            </a:r>
            <a:endParaRPr sz="1000">
              <a:solidFill>
                <a:srgbClr val="FF0000"/>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How is COVID affecting rotations, lab time, and joining thesis labs?</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50/50 virtual/in-person or 100% virtual for fall</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Few labs accept fall rotations, since a majority of students don’t join their first rotation labs (most students are advised to rotate in the labs they are most interested in spring, to make the transition into the thesis lab easier)</a:t>
            </a:r>
            <a:endParaRPr sz="1000">
              <a:solidFill>
                <a:srgbClr val="FF0000"/>
              </a:solidFill>
              <a:highlight>
                <a:schemeClr val="lt1"/>
              </a:highlight>
            </a:endParaRPr>
          </a:p>
          <a:p>
            <a:pPr marL="457200" lvl="0" indent="-292100" algn="l" rtl="0">
              <a:lnSpc>
                <a:spcPct val="115000"/>
              </a:lnSpc>
              <a:spcBef>
                <a:spcPts val="0"/>
              </a:spcBef>
              <a:spcAft>
                <a:spcPts val="0"/>
              </a:spcAft>
              <a:buClr>
                <a:schemeClr val="dk1"/>
              </a:buClr>
              <a:buSzPts val="1000"/>
              <a:buChar char="●"/>
            </a:pPr>
            <a:r>
              <a:rPr lang="en" sz="1000" b="1">
                <a:solidFill>
                  <a:schemeClr val="dk1"/>
                </a:solidFill>
                <a:highlight>
                  <a:schemeClr val="lt1"/>
                </a:highlight>
              </a:rPr>
              <a:t>Choosing a Thesis Mentor</a:t>
            </a:r>
            <a:endParaRPr sz="1000" b="1">
              <a:solidFill>
                <a:schemeClr val="dk1"/>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Should I choose lab with a good mentor or a lab with a research project I’m interested in?</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Ideally you would choose a lab with a good mentor and you are interested in the research to some degree, it does not need to be your forever work but you should be generally interested otherwise it will be challenging to make it to the end of this marathon</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Most upperclassmen would advise choosing a good mentor over doing your dream work; you’re here to train to become a better scientist not do your life’s work</a:t>
            </a:r>
            <a:endParaRPr sz="1000">
              <a:solidFill>
                <a:srgbClr val="FF0000"/>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How did you choose your thesis mentor? What criteria did you use?</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Talked to old mentors about the labs and they advised the lab I seemed most interested in and excited about</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Choose the best mentor and research I was generally interested in doing that would give me expertise I would need in the future to attain my career aspirations </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Lab Environment that was supportive and collaborative, and allowed for mentor training options (undergrads, interns, etc.)</a:t>
            </a:r>
            <a:endParaRPr sz="1000">
              <a:solidFill>
                <a:srgbClr val="FF0000"/>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What are the responsibilities of a mentor and mentee in graduate training?</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Mentor: Guide, support, and advise their mentees to the completion of a PhD and encourage future career choice(s)</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Mentee: Professionally develop as a scientist by sharing ideas, experimental design, results, discussion, and future directions of your thesis work with the mentorship of your thesis PI</a:t>
            </a:r>
            <a:endParaRPr sz="1000">
              <a:solidFill>
                <a:srgbClr val="FF0000"/>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What is it like to be co-mentored? What are the pros and cons of this choice?</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Pros:</a:t>
            </a:r>
            <a:r>
              <a:rPr lang="en" sz="1000" b="1">
                <a:solidFill>
                  <a:srgbClr val="FF0000"/>
                </a:solidFill>
                <a:highlight>
                  <a:schemeClr val="lt1"/>
                </a:highlight>
              </a:rPr>
              <a:t> Additional mentoring</a:t>
            </a:r>
            <a:r>
              <a:rPr lang="en" sz="1000">
                <a:solidFill>
                  <a:srgbClr val="FF0000"/>
                </a:solidFill>
                <a:highlight>
                  <a:schemeClr val="lt1"/>
                </a:highlight>
              </a:rPr>
              <a:t>, additional resources, additional expertise contributed to your thesis work, additional lab space and equiptment</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Cons: More challenging to schedule committee meetings (if they’re both busy), If mentors disagree this can slow down work, diffusion of responsibility in mentorship</a:t>
            </a:r>
            <a:endParaRPr sz="1000">
              <a:solidFill>
                <a:srgbClr val="FF0000"/>
              </a:solidFill>
              <a:highlight>
                <a:schemeClr val="lt1"/>
              </a:highlight>
            </a:endParaRPr>
          </a:p>
          <a:p>
            <a:pPr marL="457200" lvl="0" indent="-292100" algn="l" rtl="0">
              <a:lnSpc>
                <a:spcPct val="115000"/>
              </a:lnSpc>
              <a:spcBef>
                <a:spcPts val="0"/>
              </a:spcBef>
              <a:spcAft>
                <a:spcPts val="0"/>
              </a:spcAft>
              <a:buClr>
                <a:schemeClr val="dk1"/>
              </a:buClr>
              <a:buSzPts val="1000"/>
              <a:buChar char="●"/>
            </a:pPr>
            <a:r>
              <a:rPr lang="en" sz="1000" b="1">
                <a:solidFill>
                  <a:schemeClr val="dk1"/>
                </a:solidFill>
                <a:highlight>
                  <a:schemeClr val="lt1"/>
                </a:highlight>
              </a:rPr>
              <a:t>Mentorship</a:t>
            </a:r>
            <a:endParaRPr sz="1000" b="1">
              <a:solidFill>
                <a:schemeClr val="dk1"/>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What is the role of a thesis mentor during graduate training? Are they an administrative boss, a scientific advisor, or a personal mentor?</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A thesis mentor is a unique mentor in your graduate training. Their success also depends on your success, which requires them to oversee your work, scientifically advise you, and occasionally act as a personal mentor in challenging circumstances. Each mentor is different, and does not necessarily receive training on how to be a good mentor. Your rotation is the best time to figure out who they are, and if they are the best fit for you. Their mentorship should eb and flow throughout your graduate training based on your needs.</a:t>
            </a:r>
            <a:endParaRPr sz="1000">
              <a:solidFill>
                <a:srgbClr val="FF0000"/>
              </a:solidFill>
              <a:highlight>
                <a:schemeClr val="lt1"/>
              </a:highlight>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highlight>
                  <a:schemeClr val="lt1"/>
                </a:highlight>
              </a:rPr>
              <a:t>Is your thesis PI receptive to suggestions to tailor their mentoring style to your needs? How do you start these conversations to ensure they go well?</a:t>
            </a:r>
            <a:endParaRPr sz="1000">
              <a:solidFill>
                <a:schemeClr val="dk1"/>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Newer PIs are more receptive to suggestions, while more established PIs typically have a mentorship style. Therefore, a newer PI may also have a more dynamic mentorship style that may drastically change throughout your career while a more established PI may have a more consistent and reliable mentorship style. </a:t>
            </a:r>
            <a:endParaRPr sz="1000">
              <a:solidFill>
                <a:srgbClr val="FF0000"/>
              </a:solidFill>
              <a:highlight>
                <a:schemeClr val="lt1"/>
              </a:highlight>
            </a:endParaRPr>
          </a:p>
          <a:p>
            <a:pPr marL="1371600" lvl="2" indent="-292100" algn="l" rtl="0">
              <a:lnSpc>
                <a:spcPct val="115000"/>
              </a:lnSpc>
              <a:spcBef>
                <a:spcPts val="0"/>
              </a:spcBef>
              <a:spcAft>
                <a:spcPts val="0"/>
              </a:spcAft>
              <a:buClr>
                <a:srgbClr val="FF0000"/>
              </a:buClr>
              <a:buSzPts val="1000"/>
              <a:buChar char="■"/>
            </a:pPr>
            <a:r>
              <a:rPr lang="en" sz="1000">
                <a:solidFill>
                  <a:srgbClr val="FF0000"/>
                </a:solidFill>
                <a:highlight>
                  <a:schemeClr val="lt1"/>
                </a:highlight>
              </a:rPr>
              <a:t>Starting off with a positive thing that they do well, informs your PI that you appreciate them and encourages them to continue to do something that is productively helping you in the relationship. Then, suggesting something they could do to help you succeed more, would be a good way to initiate this conversation. Treating it as a discussion, will also ensure that what you are suggesting is reasonable for your PI to do.</a:t>
            </a:r>
            <a:endParaRPr sz="1000">
              <a:solidFill>
                <a:srgbClr val="FF0000"/>
              </a:solidFill>
              <a:highlight>
                <a:schemeClr val="lt1"/>
              </a:highlight>
            </a:endParaRPr>
          </a:p>
          <a:p>
            <a:pPr marL="457200" lvl="0" indent="0" algn="l" rtl="0">
              <a:lnSpc>
                <a:spcPct val="115000"/>
              </a:lnSpc>
              <a:spcBef>
                <a:spcPts val="1600"/>
              </a:spcBef>
              <a:spcAft>
                <a:spcPts val="0"/>
              </a:spcAft>
              <a:buClr>
                <a:schemeClr val="dk1"/>
              </a:buClr>
              <a:buSzPts val="1100"/>
              <a:buFont typeface="Arial"/>
              <a:buNone/>
            </a:pPr>
            <a:endParaRPr sz="1000">
              <a:solidFill>
                <a:schemeClr val="dk1"/>
              </a:solidFill>
              <a:highlight>
                <a:schemeClr val="lt1"/>
              </a:highlight>
            </a:endParaRPr>
          </a:p>
          <a:p>
            <a:pPr marL="0" lvl="0" indent="0" algn="l" rtl="0">
              <a:spcBef>
                <a:spcPts val="1600"/>
              </a:spcBef>
              <a:spcAft>
                <a:spcPts val="0"/>
              </a:spcAft>
              <a:buNone/>
            </a:pPr>
            <a:endParaRPr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0c89d3716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0c89d371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083d24701_7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083d24701_7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Overview of Program: Gabriela (5 min) 2:00-2:05</a:t>
            </a:r>
            <a:endParaRPr sz="1800">
              <a:solidFill>
                <a:schemeClr val="dk2"/>
              </a:solidFill>
            </a:endParaRPr>
          </a:p>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Listening Skills &amp; Enhancing Communication (25 min) 2:05-2:30</a:t>
            </a:r>
            <a:endParaRPr sz="1800">
              <a:solidFill>
                <a:schemeClr val="dk2"/>
              </a:solidFill>
            </a:endParaRPr>
          </a:p>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Case Studies (1 hr) 2:30-3:30</a:t>
            </a:r>
            <a:endParaRPr sz="1800">
              <a:solidFill>
                <a:schemeClr val="dk2"/>
              </a:solidFill>
            </a:endParaRPr>
          </a:p>
          <a:p>
            <a:pPr marL="914400" lvl="1" indent="-317500" algn="l" rtl="0">
              <a:lnSpc>
                <a:spcPct val="115000"/>
              </a:lnSpc>
              <a:spcBef>
                <a:spcPts val="0"/>
              </a:spcBef>
              <a:spcAft>
                <a:spcPts val="0"/>
              </a:spcAft>
              <a:buClr>
                <a:schemeClr val="dk2"/>
              </a:buClr>
              <a:buSzPts val="1400"/>
              <a:buAutoNum type="alphaLcPeriod"/>
            </a:pPr>
            <a:r>
              <a:rPr lang="en" sz="1400">
                <a:solidFill>
                  <a:schemeClr val="dk2"/>
                </a:solidFill>
              </a:rPr>
              <a:t>Aligning Expectations (15 min)</a:t>
            </a:r>
            <a:endParaRPr sz="1400">
              <a:solidFill>
                <a:schemeClr val="dk2"/>
              </a:solidFill>
            </a:endParaRPr>
          </a:p>
          <a:p>
            <a:pPr marL="914400" lvl="1" indent="-317500" algn="l" rtl="0">
              <a:lnSpc>
                <a:spcPct val="115000"/>
              </a:lnSpc>
              <a:spcBef>
                <a:spcPts val="0"/>
              </a:spcBef>
              <a:spcAft>
                <a:spcPts val="0"/>
              </a:spcAft>
              <a:buClr>
                <a:schemeClr val="dk2"/>
              </a:buClr>
              <a:buSzPts val="1400"/>
              <a:buAutoNum type="alphaLcPeriod"/>
            </a:pPr>
            <a:r>
              <a:rPr lang="en" sz="1400">
                <a:solidFill>
                  <a:schemeClr val="dk2"/>
                </a:solidFill>
              </a:rPr>
              <a:t>Finding a Mentor (15 min)</a:t>
            </a:r>
            <a:endParaRPr sz="1400">
              <a:solidFill>
                <a:schemeClr val="dk2"/>
              </a:solidFill>
            </a:endParaRPr>
          </a:p>
          <a:p>
            <a:pPr marL="914400" lvl="1" indent="-317500" algn="l" rtl="0">
              <a:lnSpc>
                <a:spcPct val="115000"/>
              </a:lnSpc>
              <a:spcBef>
                <a:spcPts val="0"/>
              </a:spcBef>
              <a:spcAft>
                <a:spcPts val="0"/>
              </a:spcAft>
              <a:buClr>
                <a:schemeClr val="dk2"/>
              </a:buClr>
              <a:buSzPts val="1400"/>
              <a:buAutoNum type="alphaLcPeriod"/>
            </a:pPr>
            <a:r>
              <a:rPr lang="en" sz="1400">
                <a:solidFill>
                  <a:schemeClr val="dk2"/>
                </a:solidFill>
              </a:rPr>
              <a:t>Effective Communication (15 min)</a:t>
            </a:r>
            <a:endParaRPr sz="1400">
              <a:solidFill>
                <a:schemeClr val="dk2"/>
              </a:solidFill>
            </a:endParaRPr>
          </a:p>
          <a:p>
            <a:pPr marL="914400" lvl="1" indent="-317500" algn="l" rtl="0">
              <a:lnSpc>
                <a:spcPct val="115000"/>
              </a:lnSpc>
              <a:spcBef>
                <a:spcPts val="0"/>
              </a:spcBef>
              <a:spcAft>
                <a:spcPts val="0"/>
              </a:spcAft>
              <a:buClr>
                <a:schemeClr val="dk2"/>
              </a:buClr>
              <a:buSzPts val="1400"/>
              <a:buAutoNum type="alphaLcPeriod"/>
            </a:pPr>
            <a:r>
              <a:rPr lang="en" sz="1400">
                <a:solidFill>
                  <a:schemeClr val="dk2"/>
                </a:solidFill>
              </a:rPr>
              <a:t>Fostering Independence (15 min)</a:t>
            </a:r>
            <a:endParaRPr sz="1400">
              <a:solidFill>
                <a:schemeClr val="dk2"/>
              </a:solidFill>
            </a:endParaRPr>
          </a:p>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Bathroom &amp; Stretch Break (5 min) 3:30-3:35</a:t>
            </a:r>
            <a:endParaRPr sz="1800">
              <a:solidFill>
                <a:schemeClr val="dk2"/>
              </a:solidFill>
            </a:endParaRPr>
          </a:p>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Mentorship Panel of Current PhD Students (30 min) 3:35-4:05</a:t>
            </a:r>
            <a:endParaRPr sz="1800">
              <a:solidFill>
                <a:schemeClr val="dk2"/>
              </a:solidFill>
            </a:endParaRPr>
          </a:p>
          <a:p>
            <a:pPr marL="914400" lvl="1" indent="-317500" algn="l" rtl="0">
              <a:lnSpc>
                <a:spcPct val="115000"/>
              </a:lnSpc>
              <a:spcBef>
                <a:spcPts val="0"/>
              </a:spcBef>
              <a:spcAft>
                <a:spcPts val="0"/>
              </a:spcAft>
              <a:buClr>
                <a:schemeClr val="dk2"/>
              </a:buClr>
              <a:buSzPts val="1400"/>
              <a:buAutoNum type="alphaLcPeriod"/>
            </a:pPr>
            <a:r>
              <a:rPr lang="en" sz="1400">
                <a:solidFill>
                  <a:schemeClr val="dk2"/>
                </a:solidFill>
              </a:rPr>
              <a:t>Pre-sent in Questions about Mentorship (20 min)</a:t>
            </a:r>
            <a:endParaRPr sz="1400">
              <a:solidFill>
                <a:schemeClr val="dk2"/>
              </a:solidFill>
            </a:endParaRPr>
          </a:p>
          <a:p>
            <a:pPr marL="914400" lvl="1" indent="-317500" algn="l" rtl="0">
              <a:lnSpc>
                <a:spcPct val="115000"/>
              </a:lnSpc>
              <a:spcBef>
                <a:spcPts val="0"/>
              </a:spcBef>
              <a:spcAft>
                <a:spcPts val="0"/>
              </a:spcAft>
              <a:buClr>
                <a:schemeClr val="dk2"/>
              </a:buClr>
              <a:buSzPts val="1400"/>
              <a:buAutoNum type="alphaLcPeriod"/>
            </a:pPr>
            <a:r>
              <a:rPr lang="en" sz="1400">
                <a:solidFill>
                  <a:schemeClr val="dk2"/>
                </a:solidFill>
              </a:rPr>
              <a:t>Open Forum Q&amp;A (10 min)</a:t>
            </a:r>
            <a:endParaRPr sz="1400">
              <a:solidFill>
                <a:schemeClr val="dk2"/>
              </a:solidFill>
            </a:endParaRPr>
          </a:p>
          <a:p>
            <a:pPr marL="457200" lvl="0" indent="-342900" algn="l" rtl="0">
              <a:lnSpc>
                <a:spcPct val="115000"/>
              </a:lnSpc>
              <a:spcBef>
                <a:spcPts val="0"/>
              </a:spcBef>
              <a:spcAft>
                <a:spcPts val="0"/>
              </a:spcAft>
              <a:buClr>
                <a:schemeClr val="dk2"/>
              </a:buClr>
              <a:buSzPts val="1800"/>
              <a:buAutoNum type="arabicPeriod"/>
            </a:pPr>
            <a:r>
              <a:rPr lang="en" sz="1800">
                <a:solidFill>
                  <a:schemeClr val="dk2"/>
                </a:solidFill>
              </a:rPr>
              <a:t>Concluding Remarks: Gabriela (5 min) 4:05-4:10</a:t>
            </a:r>
            <a:endParaRPr sz="1800">
              <a:solidFill>
                <a:schemeClr val="dk2"/>
              </a:solidFill>
            </a:endParaRPr>
          </a:p>
          <a:p>
            <a:pPr marL="914400" lvl="1" indent="-317500" algn="l" rtl="0">
              <a:lnSpc>
                <a:spcPct val="115000"/>
              </a:lnSpc>
              <a:spcBef>
                <a:spcPts val="0"/>
              </a:spcBef>
              <a:spcAft>
                <a:spcPts val="0"/>
              </a:spcAft>
              <a:buClr>
                <a:schemeClr val="dk2"/>
              </a:buClr>
              <a:buSzPts val="1400"/>
              <a:buAutoNum type="alphaLcPeriod"/>
            </a:pPr>
            <a:r>
              <a:rPr lang="en" sz="1400">
                <a:solidFill>
                  <a:schemeClr val="dk2"/>
                </a:solidFill>
              </a:rPr>
              <a:t>Follow up email with resources</a:t>
            </a:r>
            <a:endParaRPr sz="1400">
              <a:solidFill>
                <a:schemeClr val="dk2"/>
              </a:solidFill>
            </a:endParaRPr>
          </a:p>
          <a:p>
            <a:pPr marL="0" lvl="0" indent="0" algn="l" rtl="0">
              <a:spcBef>
                <a:spcPts val="1600"/>
              </a:spcBef>
              <a:spcAft>
                <a:spcPts val="0"/>
              </a:spcAft>
              <a:buNone/>
            </a:pP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083d24701_6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083d24701_6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0c89d3716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0c89d371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083d24701_6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083d24701_6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083d24701_7_1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083d24701_7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9083d24701_7_10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9083d24701_7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083d24701_6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083d24701_6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083d2470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9083d2470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083d2470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083d247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083d24701_6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083d24701_6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083d2470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083d2470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083d24701_6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083d24701_6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220b36b95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9220b36b95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9083d2470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9083d2470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905665b3f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905665b3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083d24701_6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083d24701_6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the exercise </a:t>
            </a:r>
            <a:endParaRPr/>
          </a:p>
          <a:p>
            <a:pPr marL="0" lvl="0" indent="0" algn="l" rtl="0">
              <a:spcBef>
                <a:spcPts val="0"/>
              </a:spcBef>
              <a:spcAft>
                <a:spcPts val="0"/>
              </a:spcAft>
              <a:buNone/>
            </a:pPr>
            <a:r>
              <a:rPr lang="en"/>
              <a:t>Let them know they will have 3-5 min to to read through the definitions. </a:t>
            </a:r>
            <a:endParaRPr/>
          </a:p>
          <a:p>
            <a:pPr marL="0" lvl="0" indent="0" algn="l" rtl="0">
              <a:spcBef>
                <a:spcPts val="0"/>
              </a:spcBef>
              <a:spcAft>
                <a:spcPts val="0"/>
              </a:spcAft>
              <a:buNone/>
            </a:pPr>
            <a:r>
              <a:rPr lang="en"/>
              <a:t>While the students are reading the slides write down their last names in alphabetical order so you have list of names </a:t>
            </a:r>
            <a:endParaRPr/>
          </a:p>
          <a:p>
            <a:pPr marL="0" lvl="0" indent="0" algn="l" rtl="0">
              <a:spcBef>
                <a:spcPts val="0"/>
              </a:spcBef>
              <a:spcAft>
                <a:spcPts val="0"/>
              </a:spcAft>
              <a:buNone/>
            </a:pPr>
            <a:r>
              <a:rPr lang="en"/>
              <a:t>You can leet them know to write down answears in the chat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083d24701_6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083d24701_6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 to read and identify your behaviour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9083d24701_6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9083d24701_6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 to read and identify your behavior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083d24701_6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083d24701_6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Moderator will go first </a:t>
            </a:r>
            <a:endParaRPr/>
          </a:p>
          <a:p>
            <a:pPr marL="0" lvl="0" indent="0" algn="l" rtl="0">
              <a:spcBef>
                <a:spcPts val="0"/>
              </a:spcBef>
              <a:spcAft>
                <a:spcPts val="0"/>
              </a:spcAft>
              <a:buNone/>
            </a:pPr>
            <a:r>
              <a:rPr lang="en"/>
              <a:t>Then in alphabetical order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083d24701_6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083d24701_6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need one volunteer to read the case</a:t>
            </a:r>
            <a:endParaRPr/>
          </a:p>
          <a:p>
            <a:pPr marL="0" lvl="0" indent="0" algn="l" rtl="0">
              <a:spcBef>
                <a:spcPts val="0"/>
              </a:spcBef>
              <a:spcAft>
                <a:spcPts val="0"/>
              </a:spcAft>
              <a:buNone/>
            </a:pPr>
            <a:r>
              <a:rPr lang="en"/>
              <a:t>One volunteer to kepp track of the time : 15 min per case</a:t>
            </a:r>
            <a:endParaRPr/>
          </a:p>
          <a:p>
            <a:pPr marL="0" lvl="0" indent="0" algn="l" rtl="0">
              <a:spcBef>
                <a:spcPts val="0"/>
              </a:spcBef>
              <a:spcAft>
                <a:spcPts val="0"/>
              </a:spcAft>
              <a:buNone/>
            </a:pPr>
            <a:r>
              <a:rPr lang="en"/>
              <a:t>One volunteer to keep track of important questions students ask- these can be asked later on during panel session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0c89d371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0c89d37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kyadav@pennmedicine.upenn.ed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mailto:singhalp@pennmedicine.upenn.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BGS </a:t>
            </a:r>
            <a:endParaRPr/>
          </a:p>
          <a:p>
            <a:pPr marL="0" lvl="0" indent="0" algn="ctr" rtl="0">
              <a:spcBef>
                <a:spcPts val="0"/>
              </a:spcBef>
              <a:spcAft>
                <a:spcPts val="0"/>
              </a:spcAft>
              <a:buNone/>
            </a:pPr>
            <a:r>
              <a:rPr lang="en"/>
              <a:t>Mentorship Workshop</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BGSA</a:t>
            </a:r>
            <a:endParaRPr/>
          </a:p>
          <a:p>
            <a:pPr marL="0" lvl="0" indent="0" algn="ctr" rtl="0">
              <a:spcBef>
                <a:spcPts val="0"/>
              </a:spcBef>
              <a:spcAft>
                <a:spcPts val="0"/>
              </a:spcAft>
              <a:buNone/>
            </a:pPr>
            <a:r>
              <a:rPr lang="en"/>
              <a:t>August 18th 2020</a:t>
            </a:r>
            <a:endParaRPr/>
          </a:p>
          <a:p>
            <a:pPr marL="0" lvl="0" indent="0" algn="ctr"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Case Study 1: Finding a Mentor</a:t>
            </a:r>
            <a:endParaRPr/>
          </a:p>
          <a:p>
            <a:pPr marL="0" lvl="0" indent="0" algn="l" rtl="0">
              <a:spcBef>
                <a:spcPts val="0"/>
              </a:spcBef>
              <a:spcAft>
                <a:spcPts val="0"/>
              </a:spcAft>
              <a:buNone/>
            </a:pPr>
            <a:endParaRPr/>
          </a:p>
        </p:txBody>
      </p:sp>
      <p:sp>
        <p:nvSpPr>
          <p:cNvPr id="112" name="Google Shape;112;p22"/>
          <p:cNvSpPr txBox="1">
            <a:spLocks noGrp="1"/>
          </p:cNvSpPr>
          <p:nvPr>
            <p:ph type="body" idx="1"/>
          </p:nvPr>
        </p:nvSpPr>
        <p:spPr>
          <a:xfrm>
            <a:off x="235500" y="1076275"/>
            <a:ext cx="4638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rPr>
              <a:t>Alicia is a first year student who has rotated in multiple labs. She did not take much time interviewing the PI or lab prior to her rotations, and regrets it deeply. Her first rotation mentor had multiple rotation students, but only accepts one student a year and has filled the position. Her second rotation PI let her know that she does not have the space for her to join the lab after she completed her rotation. She is still in the midst of her third rotation and is concerned that the lab has a toxic work environment since research projects are valued over the people in the lab. She suspects this because everyone works long hours in the lab and when she went to grab coffee with the fourth year graduate student in the lab, they mentioned that they felt burnt out. Alicia is concerned that she has not found an appropriate thesis lab nor PI mentor, and that she has to join her third rotation lab. She is not sure what to do since she was supposed to join her thesis lab by the June deadline.</a:t>
            </a:r>
            <a:endParaRPr sz="1300"/>
          </a:p>
        </p:txBody>
      </p:sp>
      <p:sp>
        <p:nvSpPr>
          <p:cNvPr id="113" name="Google Shape;113;p22"/>
          <p:cNvSpPr txBox="1">
            <a:spLocks noGrp="1"/>
          </p:cNvSpPr>
          <p:nvPr>
            <p:ph type="body" idx="2"/>
          </p:nvPr>
        </p:nvSpPr>
        <p:spPr>
          <a:xfrm>
            <a:off x="4908600" y="10762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rPr>
              <a:t>Guiding Questions: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Should Alicia have asked about funding and open spots in the lab </a:t>
            </a:r>
            <a:r>
              <a:rPr lang="en" sz="1300" i="1">
                <a:solidFill>
                  <a:schemeClr val="dk1"/>
                </a:solidFill>
              </a:rPr>
              <a:t>prior</a:t>
            </a:r>
            <a:r>
              <a:rPr lang="en" sz="1300">
                <a:solidFill>
                  <a:schemeClr val="dk1"/>
                </a:solidFill>
              </a:rPr>
              <a:t> to her rotations? </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Who could Alicia have contacted prior to her rotations to learn more about the work environment in the lab and the mentors?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What are some important things to consider when looking for a thesis lab? How can you prioritize these items when meeting with potential rotation PIs and labs?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What are Alicia’s options now?</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Who can she contact to discuss her options?</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200" i="1">
                <a:solidFill>
                  <a:schemeClr val="dk1"/>
                </a:solidFill>
              </a:rPr>
              <a:t>[Suggested answers are in the notes for reference.]</a:t>
            </a:r>
            <a:endParaRPr sz="1200" i="1">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Case Study 2: Aligning Expectations</a:t>
            </a:r>
            <a:endParaRPr/>
          </a:p>
          <a:p>
            <a:pPr marL="0" lvl="0" indent="0" algn="l" rtl="0">
              <a:spcBef>
                <a:spcPts val="0"/>
              </a:spcBef>
              <a:spcAft>
                <a:spcPts val="0"/>
              </a:spcAft>
              <a:buNone/>
            </a:pPr>
            <a:endParaRPr/>
          </a:p>
        </p:txBody>
      </p:sp>
      <p:sp>
        <p:nvSpPr>
          <p:cNvPr id="119" name="Google Shape;119;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During your rotation you noticed that you haven’t met with your PI yet, besides meeting them on your first day in the lab. When you ask people in your lab if this is usual for graduate students they say it is abnormal, and that they typically meet with graduate students who have joined the lab more frequently. However, when you ask one of the graduate students in the lab they say it is normal to meet with their PI only every few months. When you finally do meet with your PI, they ask you for an agenda and to see your results and lab notebook, but you were not aware you should have made an agenda or brought these items to the meeting. Your meeting was scheduled to be 30 minutes, but only lasted 10 minutes due to your PI’s frustration. You are very confused, as no one in the lab warned you about this and these expectations were not discussed previously to this meeting.</a:t>
            </a:r>
            <a:endParaRPr sz="1200">
              <a:solidFill>
                <a:schemeClr val="dk1"/>
              </a:solidFill>
            </a:endParaRPr>
          </a:p>
          <a:p>
            <a:pPr marL="0" lvl="0" indent="0" algn="l" rtl="0">
              <a:spcBef>
                <a:spcPts val="0"/>
              </a:spcBef>
              <a:spcAft>
                <a:spcPts val="1600"/>
              </a:spcAft>
              <a:buNone/>
            </a:pPr>
            <a:endParaRPr/>
          </a:p>
        </p:txBody>
      </p:sp>
      <p:sp>
        <p:nvSpPr>
          <p:cNvPr id="120" name="Google Shape;120;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Guiding Questions: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How often should you meet with your rotation PI? What about your thesis advisor?</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Do you think this mentor has trouble aligning expectations with other members of the lab? If so, why? How can you notice this as a potential issue in the future?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How can you align expectations with your rotation PI? Will this be different with your thesis advisor, or similar?</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Who else can you ask for mentorship and guidance in the lab besides your PI?</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Do you think “mentoring-up” by creating an agenda for your 1:1 meetings would be helpful for future meetings? If so, what would you include in this agenda?</a:t>
            </a:r>
            <a:endParaRPr sz="1200">
              <a:solidFill>
                <a:schemeClr val="dk1"/>
              </a:solidFill>
            </a:endParaRPr>
          </a:p>
          <a:p>
            <a:pPr marL="45720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i="1">
                <a:solidFill>
                  <a:schemeClr val="dk1"/>
                </a:solidFill>
              </a:rPr>
              <a:t>[Suggested answers are in the notes for reference.]</a:t>
            </a:r>
            <a:endParaRPr sz="1200" i="1">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Case Study 3: Effective Communication</a:t>
            </a:r>
            <a:endParaRPr/>
          </a:p>
          <a:p>
            <a:pPr marL="0" lvl="0" indent="0" algn="l" rtl="0">
              <a:spcBef>
                <a:spcPts val="0"/>
              </a:spcBef>
              <a:spcAft>
                <a:spcPts val="0"/>
              </a:spcAft>
              <a:buNone/>
            </a:pPr>
            <a:endParaRPr/>
          </a:p>
        </p:txBody>
      </p:sp>
      <p:sp>
        <p:nvSpPr>
          <p:cNvPr id="126" name="Google Shape;126;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When you meet with your PI, they often talk very quickly and you miss components of your newly developing project that are important to know and understand to start to think independently about your project. This requires them to repeat themselves throughout the meeting and at the subsequent meetings. They are starting to get frustrated with you, since they have to keep repeating themselves. To add to the frustration, you are also getting irritable. After emailing your PI multiple times without response, you find out that they have been using slack with the rest of the lab, but they did not properly add you to the slack channel. Then, they mention that the individuals in the lab have the protocols in their virtual lab notebooks, but you have not been able to find any of them typed up online. Instead, you have to ask the lab members directly to see their lab notebook protocols, which is not what the PI expects of them in the lab based on your previous discussions.</a:t>
            </a:r>
            <a:endParaRPr sz="1200"/>
          </a:p>
        </p:txBody>
      </p:sp>
      <p:sp>
        <p:nvSpPr>
          <p:cNvPr id="127" name="Google Shape;127;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rPr>
              <a:t>Guiding Questions: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What can you do to make sure you are assessing your own understanding of what is happening in these meetings?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What resources can you ask your PI to provide to you to learn and understand this information that is pertinent to your project that they are speaking about during your meetings?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When should you discuss communication preferences with your PI? </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How can you improve communication with your PI?</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Whose responsibility is it to ensure there is effective communication in the lab?</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rPr>
              <a:t>[Suggested answers are in the notes for reference.]</a:t>
            </a:r>
            <a:endParaRPr sz="1200" i="1">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1600"/>
              </a:spcAft>
              <a:buNone/>
            </a:pP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Case Study 4: Mentoring Philosophy and Plan</a:t>
            </a:r>
            <a:endParaRPr/>
          </a:p>
          <a:p>
            <a:pPr marL="0" lvl="0" indent="0" algn="l" rtl="0">
              <a:spcBef>
                <a:spcPts val="0"/>
              </a:spcBef>
              <a:spcAft>
                <a:spcPts val="0"/>
              </a:spcAft>
              <a:buNone/>
            </a:pPr>
            <a:endParaRPr/>
          </a:p>
        </p:txBody>
      </p:sp>
      <p:sp>
        <p:nvSpPr>
          <p:cNvPr id="133" name="Google Shape;133;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Prior to joining your thesis lab you meet with one of your rotation PI’s to discuss joining their lab. You have already discussed funding and space in the lab, and they are open to having you join. After your meeting you talk to one of your peers about how well your meeting went, and they ask if you talked about the PI’s mentoring philosophy and plan. You have no idea what your friend is talking about. You haven’t even figured out what mentoring style best suits you, or if they have a mentoring plan nor if that mentoring plan would work well for you. </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200" i="1">
                <a:solidFill>
                  <a:schemeClr val="dk1"/>
                </a:solidFill>
              </a:rPr>
              <a:t>[Suggested answers are in the notes for reference.]</a:t>
            </a:r>
            <a:endParaRPr sz="1200" i="1">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p:txBody>
      </p:sp>
      <p:sp>
        <p:nvSpPr>
          <p:cNvPr id="134" name="Google Shape;134;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Guiding Questions: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is a Mentoring Philosophy and Plan? When should you discuss this with a PI? Was this an appropriate time to discuss this?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Should a Mentoring Plan be adapted to each graduate student? If so, how can you help your advisor figure out what mentoring style works best for you?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Would your Individual Development Plan (IDP) be a good place to start developing a mentoring plan with your PI? If not, what else could you try or use?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Will your PI’s mentoring philosophy change throughout your training? Will your mentoring plan change throughout your training?</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are the different types of mentoring styles? Which one works best for you? If you do not know, how can you figure this out?</a:t>
            </a:r>
            <a:endParaRPr sz="1200">
              <a:solidFill>
                <a:schemeClr val="dk1"/>
              </a:solidFill>
            </a:endParaRPr>
          </a:p>
          <a:p>
            <a:pPr marL="0" lvl="0" indent="0" algn="l" rtl="0">
              <a:spcBef>
                <a:spcPts val="0"/>
              </a:spcBef>
              <a:spcAft>
                <a:spcPts val="1600"/>
              </a:spcAft>
              <a:buNone/>
            </a:pP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Transition to Large Group Session</a:t>
            </a:r>
            <a:endParaRPr/>
          </a:p>
        </p:txBody>
      </p:sp>
      <p:sp>
        <p:nvSpPr>
          <p:cNvPr id="140" name="Google Shape;140;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 will resume our large group session at 3:30 PM.</a:t>
            </a:r>
            <a:endParaRPr/>
          </a:p>
          <a:p>
            <a:pPr marL="0" lvl="0" indent="0" algn="ctr" rtl="0">
              <a:spcBef>
                <a:spcPts val="0"/>
              </a:spcBef>
              <a:spcAft>
                <a:spcPts val="0"/>
              </a:spcAft>
              <a:buNone/>
            </a:pPr>
            <a:r>
              <a:rPr lang="en" sz="2300" i="1">
                <a:solidFill>
                  <a:srgbClr val="00FF00"/>
                </a:solidFill>
              </a:rPr>
              <a:t>Finished early?</a:t>
            </a:r>
            <a:r>
              <a:rPr lang="en" sz="2300"/>
              <a:t> Answer some student questions!</a:t>
            </a:r>
            <a:endParaRPr sz="2300"/>
          </a:p>
          <a:p>
            <a:pPr marL="0" lvl="0" indent="0" algn="ctr" rtl="0">
              <a:spcBef>
                <a:spcPts val="0"/>
              </a:spcBef>
              <a:spcAft>
                <a:spcPts val="0"/>
              </a:spcAft>
              <a:buNone/>
            </a:pPr>
            <a:r>
              <a:rPr lang="en" sz="2300" i="1">
                <a:solidFill>
                  <a:srgbClr val="FF0000"/>
                </a:solidFill>
              </a:rPr>
              <a:t>Didn’t finish?</a:t>
            </a:r>
            <a:r>
              <a:rPr lang="en" sz="2300"/>
              <a:t> Don’t worry, this is about discussing and learning.</a:t>
            </a:r>
            <a:endParaRPr/>
          </a:p>
          <a:p>
            <a:pPr marL="0" lvl="0" indent="0" algn="ctr" rtl="0">
              <a:spcBef>
                <a:spcPts val="0"/>
              </a:spcBef>
              <a:spcAft>
                <a:spcPts val="0"/>
              </a:spcAft>
              <a:buNone/>
            </a:pPr>
            <a:endParaRPr/>
          </a:p>
          <a:p>
            <a:pPr marL="0" lvl="0" indent="0" algn="ctr" rtl="0">
              <a:spcBef>
                <a:spcPts val="0"/>
              </a:spcBef>
              <a:spcAft>
                <a:spcPts val="0"/>
              </a:spcAft>
              <a:buNone/>
            </a:pPr>
            <a:r>
              <a:rPr lang="en"/>
              <a:t>(Thank you AV Team!)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Bathroom &amp; Stretch Break</a:t>
            </a:r>
            <a:endParaRPr/>
          </a:p>
        </p:txBody>
      </p:sp>
      <p:sp>
        <p:nvSpPr>
          <p:cNvPr id="146" name="Google Shape;146;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deserve a break for your hard work.</a:t>
            </a:r>
            <a:endParaRPr/>
          </a:p>
          <a:p>
            <a:pPr marL="0" lvl="0" indent="0" algn="ctr" rtl="0">
              <a:spcBef>
                <a:spcPts val="0"/>
              </a:spcBef>
              <a:spcAft>
                <a:spcPts val="0"/>
              </a:spcAft>
              <a:buNone/>
            </a:pPr>
            <a:endParaRPr/>
          </a:p>
          <a:p>
            <a:pPr marL="0" lvl="0" indent="0" algn="ctr" rtl="0">
              <a:spcBef>
                <a:spcPts val="0"/>
              </a:spcBef>
              <a:spcAft>
                <a:spcPts val="0"/>
              </a:spcAft>
              <a:buNone/>
            </a:pPr>
            <a:r>
              <a:rPr lang="en"/>
              <a:t>We will reconvene at 3:35 PM.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311708" y="744575"/>
            <a:ext cx="8520600" cy="20526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666666"/>
                </a:solidFill>
              </a:rPr>
              <a:t>Mentoring Panel: </a:t>
            </a:r>
            <a:endParaRPr>
              <a:solidFill>
                <a:srgbClr val="666666"/>
              </a:solidFill>
            </a:endParaRPr>
          </a:p>
          <a:p>
            <a:pPr marL="0" lvl="0" indent="0" algn="ctr" rtl="0">
              <a:spcBef>
                <a:spcPts val="0"/>
              </a:spcBef>
              <a:spcAft>
                <a:spcPts val="0"/>
              </a:spcAft>
              <a:buNone/>
            </a:pPr>
            <a:r>
              <a:rPr lang="en" sz="3900">
                <a:solidFill>
                  <a:srgbClr val="000000"/>
                </a:solidFill>
              </a:rPr>
              <a:t>Choosing a Mentor and the Mentor-Mentee Relationship</a:t>
            </a:r>
            <a:endParaRPr sz="4100">
              <a:solidFill>
                <a:srgbClr val="000000"/>
              </a:solidFill>
            </a:endParaRPr>
          </a:p>
        </p:txBody>
      </p:sp>
      <p:sp>
        <p:nvSpPr>
          <p:cNvPr id="152" name="Google Shape;152;p2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endParaRPr/>
          </a:p>
          <a:p>
            <a:pPr marL="457200" lvl="0" indent="-406400" algn="ctr" rtl="0">
              <a:spcBef>
                <a:spcPts val="0"/>
              </a:spcBef>
              <a:spcAft>
                <a:spcPts val="0"/>
              </a:spcAft>
              <a:buSzPts val="2800"/>
              <a:buChar char="●"/>
            </a:pPr>
            <a:r>
              <a:rPr lang="en"/>
              <a:t>Sent in Questions (20 min)</a:t>
            </a:r>
            <a:endParaRPr/>
          </a:p>
          <a:p>
            <a:pPr marL="457200" lvl="0" indent="-406400" algn="ctr" rtl="0">
              <a:spcBef>
                <a:spcPts val="0"/>
              </a:spcBef>
              <a:spcAft>
                <a:spcPts val="0"/>
              </a:spcAft>
              <a:buSzPts val="2800"/>
              <a:buChar char="●"/>
            </a:pPr>
            <a:r>
              <a:rPr lang="en"/>
              <a:t>Open Question and Answer to follow (10 min)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Mentoring Panel Brief Introductions </a:t>
            </a:r>
            <a:endParaRPr/>
          </a:p>
        </p:txBody>
      </p:sp>
      <p:sp>
        <p:nvSpPr>
          <p:cNvPr id="158" name="Google Shape;158;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rgbClr val="000000"/>
                </a:solidFill>
              </a:rPr>
              <a:t>Moderator:</a:t>
            </a:r>
            <a:r>
              <a:rPr lang="en" sz="1400">
                <a:solidFill>
                  <a:srgbClr val="000000"/>
                </a:solidFill>
              </a:rPr>
              <a:t> Lindsay Roth, </a:t>
            </a:r>
            <a:r>
              <a:rPr lang="en" sz="1400">
                <a:solidFill>
                  <a:schemeClr val="dk1"/>
                </a:solidFill>
              </a:rPr>
              <a:t>Jordan-Sciutto &amp; Grinspan Labs, </a:t>
            </a:r>
            <a:r>
              <a:rPr lang="en" sz="1400">
                <a:solidFill>
                  <a:srgbClr val="000000"/>
                </a:solidFill>
              </a:rPr>
              <a:t>6th year (rothlind@pennmedicine.upenn.edu)</a:t>
            </a:r>
            <a:endParaRPr sz="1400">
              <a:solidFill>
                <a:srgbClr val="000000"/>
              </a:solidFill>
            </a:endParaRPr>
          </a:p>
          <a:p>
            <a:pPr marL="0" lvl="0" indent="0" algn="l" rtl="0">
              <a:spcBef>
                <a:spcPts val="1600"/>
              </a:spcBef>
              <a:spcAft>
                <a:spcPts val="0"/>
              </a:spcAft>
              <a:buClr>
                <a:schemeClr val="dk1"/>
              </a:buClr>
              <a:buSzPts val="1100"/>
              <a:buFont typeface="Arial"/>
              <a:buNone/>
            </a:pPr>
            <a:r>
              <a:rPr lang="en" sz="1400" u="sng">
                <a:solidFill>
                  <a:schemeClr val="dk1"/>
                </a:solidFill>
              </a:rPr>
              <a:t>Format:</a:t>
            </a:r>
            <a:r>
              <a:rPr lang="en" sz="1400">
                <a:solidFill>
                  <a:schemeClr val="dk1"/>
                </a:solidFill>
              </a:rPr>
              <a:t> The moderator will state the question to be answered and then one panelist will answer each question. If a panelist has any additional information or advice, they may add on if time allows.</a:t>
            </a:r>
            <a:endParaRPr sz="1400" u="sng">
              <a:solidFill>
                <a:srgbClr val="000000"/>
              </a:solidFill>
            </a:endParaRPr>
          </a:p>
          <a:p>
            <a:pPr marL="0" lvl="0" indent="0" algn="l" rtl="0">
              <a:spcBef>
                <a:spcPts val="1600"/>
              </a:spcBef>
              <a:spcAft>
                <a:spcPts val="0"/>
              </a:spcAft>
              <a:buNone/>
            </a:pPr>
            <a:r>
              <a:rPr lang="en" sz="1400" u="sng">
                <a:solidFill>
                  <a:srgbClr val="000000"/>
                </a:solidFill>
              </a:rPr>
              <a:t>Panelists:</a:t>
            </a:r>
            <a:endParaRPr sz="1400" u="sng">
              <a:solidFill>
                <a:srgbClr val="000000"/>
              </a:solidFill>
            </a:endParaRPr>
          </a:p>
          <a:p>
            <a:pPr marL="457200" lvl="0" indent="-317500" algn="l" rtl="0">
              <a:spcBef>
                <a:spcPts val="1600"/>
              </a:spcBef>
              <a:spcAft>
                <a:spcPts val="0"/>
              </a:spcAft>
              <a:buClr>
                <a:srgbClr val="000000"/>
              </a:buClr>
              <a:buSzPts val="1400"/>
              <a:buAutoNum type="arabicPeriod"/>
            </a:pPr>
            <a:r>
              <a:rPr lang="en" sz="1400">
                <a:solidFill>
                  <a:srgbClr val="000000"/>
                </a:solidFill>
              </a:rPr>
              <a:t>Laura Ohl (CAMB/GTV), Akizu Lab, 3rd Year, Laura.Ohl@pennmedicine.upenn.edu</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Rina Kim (IGG), Vonderheide Lab, 4th Year, rinakim@pennmedicine.upenn.edu</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Kahea Uehara (BMB), Titchenell Lab, 4th Year, ueharak@pennmedicine.upenn.edu</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Monika Eiva (CAMB/CB), Powell lab, 6th Year, monsta@pennmedicine.upenn.edu</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Gabriela Witek (PGG), Mossé Lab, 5th Year, gwitek@pennmedicine.upenn.edu</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Kuldeep Yadav (GGEB), BeSAFIR Lab, 2nd Year, </a:t>
            </a:r>
            <a:r>
              <a:rPr lang="en" sz="1400" u="sng">
                <a:solidFill>
                  <a:schemeClr val="hlink"/>
                </a:solidFill>
                <a:hlinkClick r:id="rId3"/>
              </a:rPr>
              <a:t>kyadav@pennmedicine.upenn.edu</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Pankhuri Singhal (CAMB/G&amp;E), Ritchie Lab, 4th Year, </a:t>
            </a:r>
            <a:r>
              <a:rPr lang="en" sz="1400" u="sng">
                <a:solidFill>
                  <a:schemeClr val="hlink"/>
                </a:solidFill>
                <a:hlinkClick r:id="rId4"/>
              </a:rPr>
              <a:t>singhalp@pennmedicine.upenn.edu</a:t>
            </a:r>
            <a:endParaRPr sz="1400">
              <a:solidFill>
                <a:srgbClr val="000000"/>
              </a:solidFill>
            </a:endParaRPr>
          </a:p>
          <a:p>
            <a:pPr marL="0" lvl="0" indent="0" algn="l" rtl="0">
              <a:spcBef>
                <a:spcPts val="1600"/>
              </a:spcBef>
              <a:spcAft>
                <a:spcPts val="1600"/>
              </a:spcAft>
              <a:buNone/>
            </a:pPr>
            <a:endParaRPr sz="14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152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Mentoring Panel (Submitted Questions; 20 min)</a:t>
            </a:r>
            <a:endParaRPr/>
          </a:p>
        </p:txBody>
      </p:sp>
      <p:sp>
        <p:nvSpPr>
          <p:cNvPr id="164" name="Google Shape;164;p30"/>
          <p:cNvSpPr txBox="1">
            <a:spLocks noGrp="1"/>
          </p:cNvSpPr>
          <p:nvPr>
            <p:ph type="body" idx="1"/>
          </p:nvPr>
        </p:nvSpPr>
        <p:spPr>
          <a:xfrm>
            <a:off x="0" y="700925"/>
            <a:ext cx="9144000" cy="6531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Char char="●"/>
            </a:pPr>
            <a:r>
              <a:rPr lang="en" sz="1300" b="1">
                <a:solidFill>
                  <a:schemeClr val="dk1"/>
                </a:solidFill>
                <a:highlight>
                  <a:srgbClr val="FFFFFF"/>
                </a:highlight>
              </a:rPr>
              <a:t>Rotations:</a:t>
            </a:r>
            <a:endParaRPr sz="1300" b="1">
              <a:solidFill>
                <a:schemeClr val="dk1"/>
              </a:solidFill>
              <a:highlight>
                <a:srgbClr val="FFFFFF"/>
              </a:highlight>
            </a:endParaRPr>
          </a:p>
          <a:p>
            <a:pPr marL="457200" lvl="1" indent="-311150" algn="l" rtl="0">
              <a:spcBef>
                <a:spcPts val="0"/>
              </a:spcBef>
              <a:spcAft>
                <a:spcPts val="0"/>
              </a:spcAft>
              <a:buClr>
                <a:schemeClr val="dk1"/>
              </a:buClr>
              <a:buSzPts val="1300"/>
              <a:buChar char="○"/>
            </a:pPr>
            <a:r>
              <a:rPr lang="en" sz="1300">
                <a:solidFill>
                  <a:schemeClr val="dk1"/>
                </a:solidFill>
                <a:highlight>
                  <a:schemeClr val="lt1"/>
                </a:highlight>
              </a:rPr>
              <a:t>What did you consider when choosing a rotation lab? What questions should I ask to gauge mentorship style?</a:t>
            </a:r>
            <a:endParaRPr sz="1300">
              <a:solidFill>
                <a:schemeClr val="dk1"/>
              </a:solidFill>
              <a:highlight>
                <a:schemeClr val="lt1"/>
              </a:highlight>
            </a:endParaRPr>
          </a:p>
          <a:p>
            <a:pPr marL="457200" lvl="1" indent="-311150" algn="l" rtl="0">
              <a:spcBef>
                <a:spcPts val="0"/>
              </a:spcBef>
              <a:spcAft>
                <a:spcPts val="0"/>
              </a:spcAft>
              <a:buClr>
                <a:schemeClr val="dk1"/>
              </a:buClr>
              <a:buSzPts val="1300"/>
              <a:buChar char="○"/>
            </a:pPr>
            <a:r>
              <a:rPr lang="en" sz="1300">
                <a:solidFill>
                  <a:schemeClr val="dk1"/>
                </a:solidFill>
                <a:highlight>
                  <a:schemeClr val="lt1"/>
                </a:highlight>
              </a:rPr>
              <a:t>What are the "red flags" when I am in a rotation lab or meeting with a potential mentor? </a:t>
            </a:r>
            <a:endParaRPr sz="1300">
              <a:solidFill>
                <a:schemeClr val="dk1"/>
              </a:solidFill>
              <a:highlight>
                <a:schemeClr val="lt1"/>
              </a:highlight>
            </a:endParaRPr>
          </a:p>
          <a:p>
            <a:pPr marL="457200" lvl="1" indent="-311150" algn="l" rtl="0">
              <a:spcBef>
                <a:spcPts val="0"/>
              </a:spcBef>
              <a:spcAft>
                <a:spcPts val="0"/>
              </a:spcAft>
              <a:buClr>
                <a:schemeClr val="dk1"/>
              </a:buClr>
              <a:buSzPts val="1300"/>
              <a:buChar char="○"/>
            </a:pPr>
            <a:r>
              <a:rPr lang="en" sz="1300">
                <a:solidFill>
                  <a:schemeClr val="dk1"/>
                </a:solidFill>
                <a:highlight>
                  <a:schemeClr val="lt1"/>
                </a:highlight>
              </a:rPr>
              <a:t>What </a:t>
            </a:r>
            <a:r>
              <a:rPr lang="en" sz="1300" i="1">
                <a:solidFill>
                  <a:schemeClr val="dk1"/>
                </a:solidFill>
                <a:highlight>
                  <a:schemeClr val="lt1"/>
                </a:highlight>
              </a:rPr>
              <a:t>should</a:t>
            </a:r>
            <a:r>
              <a:rPr lang="en" sz="1300">
                <a:solidFill>
                  <a:schemeClr val="dk1"/>
                </a:solidFill>
                <a:highlight>
                  <a:schemeClr val="lt1"/>
                </a:highlight>
              </a:rPr>
              <a:t> you do after a rotation? How do you tell your rotation PI(s), that you decided to join another lab? </a:t>
            </a:r>
            <a:endParaRPr sz="1300">
              <a:solidFill>
                <a:schemeClr val="dk1"/>
              </a:solidFill>
              <a:highlight>
                <a:schemeClr val="lt1"/>
              </a:highlight>
            </a:endParaRPr>
          </a:p>
          <a:p>
            <a:pPr marL="457200" lvl="1" indent="-311150" algn="l" rtl="0">
              <a:spcBef>
                <a:spcPts val="0"/>
              </a:spcBef>
              <a:spcAft>
                <a:spcPts val="0"/>
              </a:spcAft>
              <a:buClr>
                <a:schemeClr val="dk1"/>
              </a:buClr>
              <a:buSzPts val="1300"/>
              <a:buChar char="○"/>
            </a:pPr>
            <a:r>
              <a:rPr lang="en" sz="1300">
                <a:solidFill>
                  <a:schemeClr val="dk1"/>
                </a:solidFill>
                <a:highlight>
                  <a:schemeClr val="lt1"/>
                </a:highlight>
              </a:rPr>
              <a:t>How is COVID affecting rotations, lab time, and joining thesis labs?</a:t>
            </a:r>
            <a:endParaRPr sz="1300">
              <a:solidFill>
                <a:schemeClr val="dk1"/>
              </a:solidFill>
              <a:highlight>
                <a:schemeClr val="lt1"/>
              </a:highlight>
            </a:endParaRPr>
          </a:p>
          <a:p>
            <a:pPr marL="457200" lvl="0" indent="-311150" algn="l" rtl="0">
              <a:spcBef>
                <a:spcPts val="0"/>
              </a:spcBef>
              <a:spcAft>
                <a:spcPts val="0"/>
              </a:spcAft>
              <a:buClr>
                <a:schemeClr val="dk1"/>
              </a:buClr>
              <a:buSzPts val="1300"/>
              <a:buChar char="●"/>
            </a:pPr>
            <a:r>
              <a:rPr lang="en" sz="1300" b="1">
                <a:solidFill>
                  <a:schemeClr val="dk1"/>
                </a:solidFill>
                <a:highlight>
                  <a:srgbClr val="FFFFFF"/>
                </a:highlight>
              </a:rPr>
              <a:t>Choosing a Thesis Mentor:</a:t>
            </a:r>
            <a:endParaRPr sz="1300" b="1">
              <a:solidFill>
                <a:schemeClr val="dk1"/>
              </a:solidFill>
              <a:highlight>
                <a:srgbClr val="FFFFFF"/>
              </a:highlight>
            </a:endParaRPr>
          </a:p>
          <a:p>
            <a:pPr marL="457200" lvl="1" indent="-311150" algn="l" rtl="0">
              <a:spcBef>
                <a:spcPts val="0"/>
              </a:spcBef>
              <a:spcAft>
                <a:spcPts val="0"/>
              </a:spcAft>
              <a:buClr>
                <a:schemeClr val="dk1"/>
              </a:buClr>
              <a:buSzPts val="1300"/>
              <a:buChar char="○"/>
            </a:pPr>
            <a:r>
              <a:rPr lang="en" sz="1300">
                <a:solidFill>
                  <a:schemeClr val="dk1"/>
                </a:solidFill>
                <a:highlight>
                  <a:srgbClr val="FFFFFF"/>
                </a:highlight>
              </a:rPr>
              <a:t>Should I choose lab with a good mentor or a lab with a research project I’m interested in?</a:t>
            </a:r>
            <a:endParaRPr sz="1300">
              <a:solidFill>
                <a:schemeClr val="dk1"/>
              </a:solidFill>
              <a:highlight>
                <a:srgbClr val="FFFFFF"/>
              </a:highlight>
            </a:endParaRPr>
          </a:p>
          <a:p>
            <a:pPr marL="457200" lvl="1" indent="-311150" algn="l" rtl="0">
              <a:spcBef>
                <a:spcPts val="0"/>
              </a:spcBef>
              <a:spcAft>
                <a:spcPts val="0"/>
              </a:spcAft>
              <a:buClr>
                <a:schemeClr val="dk1"/>
              </a:buClr>
              <a:buSzPts val="1300"/>
              <a:buChar char="○"/>
            </a:pPr>
            <a:r>
              <a:rPr lang="en" sz="1300">
                <a:solidFill>
                  <a:schemeClr val="dk1"/>
                </a:solidFill>
                <a:highlight>
                  <a:srgbClr val="FFFFFF"/>
                </a:highlight>
              </a:rPr>
              <a:t>How did you choose your thesis mentor? What criteria did you use? H</a:t>
            </a:r>
            <a:r>
              <a:rPr lang="en" sz="1300">
                <a:solidFill>
                  <a:schemeClr val="dk1"/>
                </a:solidFill>
                <a:highlight>
                  <a:schemeClr val="lt1"/>
                </a:highlight>
              </a:rPr>
              <a:t>ow challenging is it to join a lab without other graduate students?</a:t>
            </a:r>
            <a:endParaRPr sz="1300">
              <a:solidFill>
                <a:schemeClr val="dk1"/>
              </a:solidFill>
              <a:highlight>
                <a:srgbClr val="FFFFFF"/>
              </a:highlight>
            </a:endParaRPr>
          </a:p>
          <a:p>
            <a:pPr marL="457200" lvl="1" indent="-311150" algn="l" rtl="0">
              <a:spcBef>
                <a:spcPts val="0"/>
              </a:spcBef>
              <a:spcAft>
                <a:spcPts val="0"/>
              </a:spcAft>
              <a:buClr>
                <a:schemeClr val="dk1"/>
              </a:buClr>
              <a:buSzPts val="1300"/>
              <a:buChar char="○"/>
            </a:pPr>
            <a:r>
              <a:rPr lang="en" sz="1300">
                <a:solidFill>
                  <a:schemeClr val="dk1"/>
                </a:solidFill>
                <a:highlight>
                  <a:srgbClr val="FFFFFF"/>
                </a:highlight>
              </a:rPr>
              <a:t>What are the responsibilities of a mentor and mentee in graduate training?</a:t>
            </a:r>
            <a:endParaRPr sz="1300">
              <a:solidFill>
                <a:schemeClr val="dk1"/>
              </a:solidFill>
              <a:highlight>
                <a:srgbClr val="FFFFFF"/>
              </a:highlight>
            </a:endParaRPr>
          </a:p>
          <a:p>
            <a:pPr marL="457200" lvl="1" indent="-311150" algn="l" rtl="0">
              <a:spcBef>
                <a:spcPts val="0"/>
              </a:spcBef>
              <a:spcAft>
                <a:spcPts val="0"/>
              </a:spcAft>
              <a:buClr>
                <a:schemeClr val="dk1"/>
              </a:buClr>
              <a:buSzPts val="1300"/>
              <a:buChar char="○"/>
            </a:pPr>
            <a:r>
              <a:rPr lang="en" sz="1300">
                <a:solidFill>
                  <a:schemeClr val="dk1"/>
                </a:solidFill>
                <a:highlight>
                  <a:srgbClr val="FFFFFF"/>
                </a:highlight>
              </a:rPr>
              <a:t>What is it like to be co-mentored? What are the pros and cons of this choice?</a:t>
            </a:r>
            <a:endParaRPr sz="1300">
              <a:solidFill>
                <a:schemeClr val="dk1"/>
              </a:solidFill>
              <a:highlight>
                <a:srgbClr val="FFFFFF"/>
              </a:highlight>
            </a:endParaRPr>
          </a:p>
          <a:p>
            <a:pPr marL="457200" lvl="0" indent="-311150" algn="l" rtl="0">
              <a:spcBef>
                <a:spcPts val="0"/>
              </a:spcBef>
              <a:spcAft>
                <a:spcPts val="0"/>
              </a:spcAft>
              <a:buClr>
                <a:schemeClr val="dk1"/>
              </a:buClr>
              <a:buSzPts val="1300"/>
              <a:buChar char="●"/>
            </a:pPr>
            <a:r>
              <a:rPr lang="en" sz="1300" b="1">
                <a:solidFill>
                  <a:schemeClr val="dk1"/>
                </a:solidFill>
                <a:highlight>
                  <a:srgbClr val="FFFFFF"/>
                </a:highlight>
              </a:rPr>
              <a:t>Mentorship:</a:t>
            </a:r>
            <a:endParaRPr sz="1300" b="1">
              <a:solidFill>
                <a:schemeClr val="dk1"/>
              </a:solidFill>
              <a:highlight>
                <a:srgbClr val="FFFFFF"/>
              </a:highlight>
            </a:endParaRPr>
          </a:p>
          <a:p>
            <a:pPr marL="457200" lvl="1" indent="-311150" algn="l" rtl="0">
              <a:spcBef>
                <a:spcPts val="0"/>
              </a:spcBef>
              <a:spcAft>
                <a:spcPts val="0"/>
              </a:spcAft>
              <a:buClr>
                <a:schemeClr val="dk1"/>
              </a:buClr>
              <a:buSzPts val="1300"/>
              <a:buChar char="○"/>
            </a:pPr>
            <a:r>
              <a:rPr lang="en" sz="1300">
                <a:solidFill>
                  <a:schemeClr val="dk1"/>
                </a:solidFill>
                <a:highlight>
                  <a:srgbClr val="FFFFFF"/>
                </a:highlight>
              </a:rPr>
              <a:t>What is the role of a thesis mentor during graduate training? Are they an administrative boss, a scientific advisor, or a personal mentor?</a:t>
            </a:r>
            <a:endParaRPr sz="1300">
              <a:solidFill>
                <a:schemeClr val="dk1"/>
              </a:solidFill>
              <a:highlight>
                <a:srgbClr val="FFFFFF"/>
              </a:highlight>
            </a:endParaRPr>
          </a:p>
          <a:p>
            <a:pPr marL="457200" lvl="1" indent="-311150" algn="l" rtl="0">
              <a:spcBef>
                <a:spcPts val="0"/>
              </a:spcBef>
              <a:spcAft>
                <a:spcPts val="0"/>
              </a:spcAft>
              <a:buClr>
                <a:schemeClr val="dk1"/>
              </a:buClr>
              <a:buSzPts val="1300"/>
              <a:buChar char="○"/>
            </a:pPr>
            <a:r>
              <a:rPr lang="en" sz="1300">
                <a:solidFill>
                  <a:schemeClr val="dk1"/>
                </a:solidFill>
                <a:highlight>
                  <a:srgbClr val="FFFFFF"/>
                </a:highlight>
              </a:rPr>
              <a:t>Is your thesis PI receptive to suggestions to tailor their mentoring style to your needs? How do you start these conversations to ensure they go well?</a:t>
            </a:r>
            <a:endParaRPr sz="1300">
              <a:solidFill>
                <a:schemeClr val="dk1"/>
              </a:solidFill>
              <a:highlight>
                <a:schemeClr val="lt1"/>
              </a:highlight>
            </a:endParaRPr>
          </a:p>
          <a:p>
            <a:pPr marL="457200" lvl="1" indent="-311150" algn="l" rtl="0">
              <a:spcBef>
                <a:spcPts val="0"/>
              </a:spcBef>
              <a:spcAft>
                <a:spcPts val="0"/>
              </a:spcAft>
              <a:buClr>
                <a:schemeClr val="dk1"/>
              </a:buClr>
              <a:buSzPts val="1300"/>
              <a:buChar char="○"/>
            </a:pPr>
            <a:r>
              <a:rPr lang="en" sz="1300">
                <a:solidFill>
                  <a:schemeClr val="dk1"/>
                </a:solidFill>
                <a:highlight>
                  <a:schemeClr val="lt1"/>
                </a:highlight>
              </a:rPr>
              <a:t>How have you dealt with a difficult situation with your PI, such as them sharing confidential information with lab, saying something inappropriate, or offending you in some way? How did you overcome or deal with this?</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Question and Answer Session about Mentorship (10min)</a:t>
            </a:r>
            <a:endParaRPr/>
          </a:p>
        </p:txBody>
      </p:sp>
      <p:sp>
        <p:nvSpPr>
          <p:cNvPr id="170" name="Google Shape;17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ctr" rtl="0">
              <a:spcBef>
                <a:spcPts val="1600"/>
              </a:spcBef>
              <a:spcAft>
                <a:spcPts val="1600"/>
              </a:spcAft>
              <a:buNone/>
            </a:pPr>
            <a:r>
              <a:rPr lang="en"/>
              <a:t>Please</a:t>
            </a:r>
            <a:r>
              <a:rPr lang="en" b="1"/>
              <a:t> type your questions</a:t>
            </a:r>
            <a:r>
              <a:rPr lang="en"/>
              <a:t> into the </a:t>
            </a:r>
            <a:r>
              <a:rPr lang="en" b="1"/>
              <a:t>Bluejeans Chat </a:t>
            </a:r>
            <a:r>
              <a:rPr lang="en"/>
              <a:t>titled </a:t>
            </a:r>
            <a:r>
              <a:rPr lang="en" b="1"/>
              <a:t>Everyone</a:t>
            </a:r>
            <a:r>
              <a:rPr lang="en"/>
              <a:t>, and our moderator will announce the question for our panelists to answer.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Mentorship Workshop Itinerary</a:t>
            </a:r>
            <a:endParaRPr>
              <a:solidFill>
                <a:srgbClr val="000000"/>
              </a:solidFill>
            </a:endParaRPr>
          </a:p>
        </p:txBody>
      </p:sp>
      <p:graphicFrame>
        <p:nvGraphicFramePr>
          <p:cNvPr id="61" name="Google Shape;61;p14"/>
          <p:cNvGraphicFramePr/>
          <p:nvPr/>
        </p:nvGraphicFramePr>
        <p:xfrm>
          <a:off x="867475" y="1017725"/>
          <a:ext cx="3000000" cy="3000000"/>
        </p:xfrm>
        <a:graphic>
          <a:graphicData uri="http://schemas.openxmlformats.org/drawingml/2006/table">
            <a:tbl>
              <a:tblPr>
                <a:noFill/>
                <a:tableStyleId>{41ABDD7D-70D8-40C6-9DB8-D2519294C3E1}</a:tableStyleId>
              </a:tblPr>
              <a:tblGrid>
                <a:gridCol w="1228325">
                  <a:extLst>
                    <a:ext uri="{9D8B030D-6E8A-4147-A177-3AD203B41FA5}">
                      <a16:colId xmlns:a16="http://schemas.microsoft.com/office/drawing/2014/main" val="20000"/>
                    </a:ext>
                  </a:extLst>
                </a:gridCol>
                <a:gridCol w="4228675">
                  <a:extLst>
                    <a:ext uri="{9D8B030D-6E8A-4147-A177-3AD203B41FA5}">
                      <a16:colId xmlns:a16="http://schemas.microsoft.com/office/drawing/2014/main" val="20001"/>
                    </a:ext>
                  </a:extLst>
                </a:gridCol>
                <a:gridCol w="1952050">
                  <a:extLst>
                    <a:ext uri="{9D8B030D-6E8A-4147-A177-3AD203B41FA5}">
                      <a16:colId xmlns:a16="http://schemas.microsoft.com/office/drawing/2014/main" val="20002"/>
                    </a:ext>
                  </a:extLst>
                </a:gridCol>
              </a:tblGrid>
              <a:tr h="485400">
                <a:tc>
                  <a:txBody>
                    <a:bodyPr/>
                    <a:lstStyle/>
                    <a:p>
                      <a:pPr marL="0" lvl="0" indent="0" algn="l" rtl="0">
                        <a:lnSpc>
                          <a:spcPct val="115000"/>
                        </a:lnSpc>
                        <a:spcBef>
                          <a:spcPts val="0"/>
                        </a:spcBef>
                        <a:spcAft>
                          <a:spcPts val="0"/>
                        </a:spcAft>
                        <a:buNone/>
                      </a:pPr>
                      <a:r>
                        <a:rPr lang="en" sz="1700" b="1">
                          <a:latin typeface="Calibri"/>
                          <a:ea typeface="Calibri"/>
                          <a:cs typeface="Calibri"/>
                          <a:sym typeface="Calibri"/>
                        </a:rPr>
                        <a:t>Timeline</a:t>
                      </a:r>
                      <a:endParaRPr sz="17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lvl="0" indent="0" algn="l" rtl="0">
                        <a:lnSpc>
                          <a:spcPct val="115000"/>
                        </a:lnSpc>
                        <a:spcBef>
                          <a:spcPts val="0"/>
                        </a:spcBef>
                        <a:spcAft>
                          <a:spcPts val="0"/>
                        </a:spcAft>
                        <a:buNone/>
                      </a:pPr>
                      <a:r>
                        <a:rPr lang="en" sz="1700" b="1">
                          <a:latin typeface="Calibri"/>
                          <a:ea typeface="Calibri"/>
                          <a:cs typeface="Calibri"/>
                          <a:sym typeface="Calibri"/>
                        </a:rPr>
                        <a:t>Activity</a:t>
                      </a:r>
                      <a:endParaRPr sz="17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c>
                  <a:txBody>
                    <a:bodyPr/>
                    <a:lstStyle/>
                    <a:p>
                      <a:pPr marL="0" lvl="0" indent="0" algn="l" rtl="0">
                        <a:lnSpc>
                          <a:spcPct val="115000"/>
                        </a:lnSpc>
                        <a:spcBef>
                          <a:spcPts val="0"/>
                        </a:spcBef>
                        <a:spcAft>
                          <a:spcPts val="0"/>
                        </a:spcAft>
                        <a:buNone/>
                      </a:pPr>
                      <a:r>
                        <a:rPr lang="en" sz="1700" b="1">
                          <a:latin typeface="Calibri"/>
                          <a:ea typeface="Calibri"/>
                          <a:cs typeface="Calibri"/>
                          <a:sym typeface="Calibri"/>
                        </a:rPr>
                        <a:t>Leader(s)</a:t>
                      </a:r>
                      <a:endParaRPr sz="17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485400">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2:00-2:05</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Overview of Program</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Gabriela</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485400">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2:05-2:30</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Listening Skills &amp; Enhancing Communication</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Student Volunteers</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2"/>
                  </a:ext>
                </a:extLst>
              </a:tr>
              <a:tr h="485400">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2:30-3:30</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Case Studies (15 minutes each)</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Student Volunteers</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3"/>
                  </a:ext>
                </a:extLst>
              </a:tr>
              <a:tr h="485400">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3:30-3:35</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Bathroom &amp; Stretch Break</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300"/>
                        <a:t>---</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485400">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3:35-4:05</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Mentorship Panel of Current PhD Students</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Mentor Panel</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485400">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4:05-4:10</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Concluding Remarks</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Gabriela</a:t>
                      </a:r>
                      <a:endParaRPr sz="1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bl>
          </a:graphicData>
        </a:graphic>
      </p:graphicFrame>
      <p:sp>
        <p:nvSpPr>
          <p:cNvPr id="62" name="Google Shape;62;p14"/>
          <p:cNvSpPr/>
          <p:nvPr/>
        </p:nvSpPr>
        <p:spPr>
          <a:xfrm>
            <a:off x="2478225" y="4660625"/>
            <a:ext cx="1893300" cy="322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Large Group Session</a:t>
            </a:r>
            <a:endParaRPr/>
          </a:p>
        </p:txBody>
      </p:sp>
      <p:sp>
        <p:nvSpPr>
          <p:cNvPr id="63" name="Google Shape;63;p14"/>
          <p:cNvSpPr/>
          <p:nvPr/>
        </p:nvSpPr>
        <p:spPr>
          <a:xfrm>
            <a:off x="4682550" y="4660625"/>
            <a:ext cx="1893300" cy="3222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Small Group Session</a:t>
            </a:r>
            <a:endParaRPr/>
          </a:p>
        </p:txBody>
      </p:sp>
      <p:sp>
        <p:nvSpPr>
          <p:cNvPr id="64" name="Google Shape;64;p14"/>
          <p:cNvSpPr txBox="1"/>
          <p:nvPr/>
        </p:nvSpPr>
        <p:spPr>
          <a:xfrm>
            <a:off x="1493625" y="4649000"/>
            <a:ext cx="983100" cy="3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Key:</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Concluding Remarks</a:t>
            </a:r>
            <a:endParaRPr/>
          </a:p>
        </p:txBody>
      </p:sp>
      <p:sp>
        <p:nvSpPr>
          <p:cNvPr id="176" name="Google Shape;176;p3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 to our Student Volunteers!</a:t>
            </a:r>
            <a:endParaRPr/>
          </a:p>
        </p:txBody>
      </p:sp>
      <p:sp>
        <p:nvSpPr>
          <p:cNvPr id="182" name="Google Shape;18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Lindsay Roth - </a:t>
            </a:r>
            <a:r>
              <a:rPr lang="en" sz="1600">
                <a:solidFill>
                  <a:schemeClr val="dk1"/>
                </a:solidFill>
                <a:latin typeface="Calibri"/>
                <a:ea typeface="Calibri"/>
                <a:cs typeface="Calibri"/>
                <a:sym typeface="Calibri"/>
              </a:rPr>
              <a:t>rothlind@pennmedicine.upenn.edu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Monika Eiva - </a:t>
            </a:r>
            <a:r>
              <a:rPr lang="en" sz="1600">
                <a:solidFill>
                  <a:schemeClr val="dk1"/>
                </a:solidFill>
                <a:latin typeface="Calibri"/>
                <a:ea typeface="Calibri"/>
                <a:cs typeface="Calibri"/>
                <a:sym typeface="Calibri"/>
              </a:rPr>
              <a:t>monsta@pennmedicine.upenn.edu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Rina Kim - </a:t>
            </a:r>
            <a:r>
              <a:rPr lang="en" sz="1600">
                <a:solidFill>
                  <a:schemeClr val="dk1"/>
                </a:solidFill>
                <a:latin typeface="Calibri"/>
                <a:ea typeface="Calibri"/>
                <a:cs typeface="Calibri"/>
                <a:sym typeface="Calibri"/>
              </a:rPr>
              <a:t>rinakim@pennmedicine.upenn.edu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Gabriela Witek - </a:t>
            </a:r>
            <a:r>
              <a:rPr lang="en" sz="1600">
                <a:solidFill>
                  <a:schemeClr val="dk1"/>
                </a:solidFill>
                <a:latin typeface="Calibri"/>
                <a:ea typeface="Calibri"/>
                <a:cs typeface="Calibri"/>
                <a:sym typeface="Calibri"/>
              </a:rPr>
              <a:t>gwitek@pennmedicine.upenn.edu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Ana Defendini - </a:t>
            </a:r>
            <a:r>
              <a:rPr lang="en" sz="1600">
                <a:solidFill>
                  <a:schemeClr val="dk1"/>
                </a:solidFill>
                <a:latin typeface="Calibri"/>
                <a:ea typeface="Calibri"/>
                <a:cs typeface="Calibri"/>
                <a:sym typeface="Calibri"/>
              </a:rPr>
              <a:t>Ana.Defendini@pennmedicine.upenn.edu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Stefan Peterson - </a:t>
            </a:r>
            <a:r>
              <a:rPr lang="en" sz="1600">
                <a:solidFill>
                  <a:schemeClr val="dk1"/>
                </a:solidFill>
                <a:latin typeface="Calibri"/>
                <a:ea typeface="Calibri"/>
                <a:cs typeface="Calibri"/>
                <a:sym typeface="Calibri"/>
              </a:rPr>
              <a:t>stefan22@pennmedicine.upenn.edu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Vanessa Fleites - </a:t>
            </a:r>
            <a:r>
              <a:rPr lang="en" sz="1600">
                <a:solidFill>
                  <a:schemeClr val="dk1"/>
                </a:solidFill>
                <a:latin typeface="Calibri"/>
                <a:ea typeface="Calibri"/>
                <a:cs typeface="Calibri"/>
                <a:sym typeface="Calibri"/>
              </a:rPr>
              <a:t>fleitesv@pennmedicine.upenn.edu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Pankhuri Singhal - </a:t>
            </a:r>
            <a:r>
              <a:rPr lang="en" sz="1600">
                <a:solidFill>
                  <a:schemeClr val="dk1"/>
                </a:solidFill>
                <a:latin typeface="Calibri"/>
                <a:ea typeface="Calibri"/>
                <a:cs typeface="Calibri"/>
                <a:sym typeface="Calibri"/>
              </a:rPr>
              <a:t>singhalp@pennmedicine.upenn.edu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Kahealani Uehara - </a:t>
            </a:r>
            <a:r>
              <a:rPr lang="en" sz="1600">
                <a:solidFill>
                  <a:schemeClr val="dk1"/>
                </a:solidFill>
                <a:latin typeface="Calibri"/>
                <a:ea typeface="Calibri"/>
                <a:cs typeface="Calibri"/>
                <a:sym typeface="Calibri"/>
              </a:rPr>
              <a:t>ueharak@pennmedicine.upenn.edu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Janice Reynaga - </a:t>
            </a:r>
            <a:r>
              <a:rPr lang="en" sz="1600">
                <a:solidFill>
                  <a:schemeClr val="dk1"/>
                </a:solidFill>
                <a:latin typeface="Calibri"/>
                <a:ea typeface="Calibri"/>
                <a:cs typeface="Calibri"/>
                <a:sym typeface="Calibri"/>
              </a:rPr>
              <a:t>Janice.Reynaga@pennmedicine.upenn.edu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Kuldeep Yadav - </a:t>
            </a:r>
            <a:r>
              <a:rPr lang="en" sz="1600">
                <a:solidFill>
                  <a:schemeClr val="dk1"/>
                </a:solidFill>
                <a:latin typeface="Calibri"/>
                <a:ea typeface="Calibri"/>
                <a:cs typeface="Calibri"/>
                <a:sym typeface="Calibri"/>
              </a:rPr>
              <a:t>kyadav@pennmedicine.upenn.edu</a:t>
            </a:r>
            <a:endParaRPr sz="16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a:solidFill>
                  <a:srgbClr val="222222"/>
                </a:solidFill>
                <a:latin typeface="Calibri"/>
                <a:ea typeface="Calibri"/>
                <a:cs typeface="Calibri"/>
                <a:sym typeface="Calibri"/>
              </a:rPr>
              <a:t>Laura Ohl - </a:t>
            </a:r>
            <a:r>
              <a:rPr lang="en" sz="1600">
                <a:solidFill>
                  <a:schemeClr val="dk1"/>
                </a:solidFill>
                <a:latin typeface="Calibri"/>
                <a:ea typeface="Calibri"/>
                <a:cs typeface="Calibri"/>
                <a:sym typeface="Calibri"/>
              </a:rPr>
              <a:t>Laura.Ohl@pennmedicine.upenn.edu</a:t>
            </a:r>
            <a:endParaRPr sz="1600">
              <a:solidFill>
                <a:schemeClr val="dk1"/>
              </a:solidFill>
              <a:latin typeface="Calibri"/>
              <a:ea typeface="Calibri"/>
              <a:cs typeface="Calibri"/>
              <a:sym typeface="Calibri"/>
            </a:endParaRPr>
          </a:p>
          <a:p>
            <a:pPr marL="0" lvl="0" indent="0" algn="l" rtl="0">
              <a:spcBef>
                <a:spcPts val="0"/>
              </a:spcBef>
              <a:spcAft>
                <a:spcPts val="1600"/>
              </a:spcAft>
              <a:buNone/>
            </a:pPr>
            <a:endParaRPr/>
          </a:p>
        </p:txBody>
      </p:sp>
      <p:sp>
        <p:nvSpPr>
          <p:cNvPr id="183" name="Google Shape;183;p33"/>
          <p:cNvSpPr txBox="1"/>
          <p:nvPr/>
        </p:nvSpPr>
        <p:spPr>
          <a:xfrm>
            <a:off x="1034650" y="4714275"/>
            <a:ext cx="7304400" cy="6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If you have any follow up questions about mentoring, please feel free to email them!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7"/>
        <p:cNvGrpSpPr/>
        <p:nvPr/>
      </p:nvGrpSpPr>
      <p:grpSpPr>
        <a:xfrm>
          <a:off x="0" y="0"/>
          <a:ext cx="0" cy="0"/>
          <a:chOff x="0" y="0"/>
          <a:chExt cx="0" cy="0"/>
        </a:xfrm>
      </p:grpSpPr>
      <p:sp>
        <p:nvSpPr>
          <p:cNvPr id="188" name="Google Shape;188;p3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Helpful Tools and Resources for Better Mentoring</a:t>
            </a:r>
            <a:endParaRPr/>
          </a:p>
        </p:txBody>
      </p:sp>
      <p:sp>
        <p:nvSpPr>
          <p:cNvPr id="189" name="Google Shape;189;p3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(Will be sent out in follow up email.</a:t>
            </a:r>
            <a:endParaRPr/>
          </a:p>
          <a:p>
            <a:pPr marL="0" lvl="0" indent="0" algn="ctr" rtl="0">
              <a:spcBef>
                <a:spcPts val="0"/>
              </a:spcBef>
              <a:spcAft>
                <a:spcPts val="0"/>
              </a:spcAft>
              <a:buNone/>
            </a:pPr>
            <a:r>
              <a:rPr lang="en"/>
              <a:t>Please see the following slides in your own time.)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93"/>
        <p:cNvGrpSpPr/>
        <p:nvPr/>
      </p:nvGrpSpPr>
      <p:grpSpPr>
        <a:xfrm>
          <a:off x="0" y="0"/>
          <a:ext cx="0" cy="0"/>
          <a:chOff x="0" y="0"/>
          <a:chExt cx="0" cy="0"/>
        </a:xfrm>
      </p:grpSpPr>
      <p:sp>
        <p:nvSpPr>
          <p:cNvPr id="194" name="Google Shape;194;p3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requirements do I have to fulfill in 1st year? </a:t>
            </a:r>
            <a:endParaRPr/>
          </a:p>
        </p:txBody>
      </p:sp>
      <p:sp>
        <p:nvSpPr>
          <p:cNvPr id="195" name="Google Shape;195;p3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do I let my mentor know how much time I will be able to contribute to my rotation project?</a:t>
            </a:r>
            <a:endParaRPr/>
          </a:p>
          <a:p>
            <a:pPr marL="0" lvl="0" indent="0" algn="ctr" rtl="0">
              <a:spcBef>
                <a:spcPts val="0"/>
              </a:spcBef>
              <a:spcAft>
                <a:spcPts val="0"/>
              </a:spcAft>
              <a:buNone/>
            </a:pPr>
            <a:endParaRPr/>
          </a:p>
          <a:p>
            <a:pPr marL="0" lvl="0" indent="0" algn="ctr" rtl="0">
              <a:spcBef>
                <a:spcPts val="0"/>
              </a:spcBef>
              <a:spcAft>
                <a:spcPts val="0"/>
              </a:spcAft>
              <a:buNone/>
            </a:pPr>
            <a:r>
              <a:rPr lang="en"/>
              <a:t>How much time will I need for classes? How do I make sure to have work-life balance?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Graphical Overview of 1st Year</a:t>
            </a:r>
            <a:endParaRPr/>
          </a:p>
        </p:txBody>
      </p:sp>
      <p:grpSp>
        <p:nvGrpSpPr>
          <p:cNvPr id="201" name="Google Shape;201;p36"/>
          <p:cNvGrpSpPr/>
          <p:nvPr/>
        </p:nvGrpSpPr>
        <p:grpSpPr>
          <a:xfrm>
            <a:off x="330641" y="2934201"/>
            <a:ext cx="2275931" cy="1322325"/>
            <a:chOff x="800791" y="3079475"/>
            <a:chExt cx="2275931" cy="1322325"/>
          </a:xfrm>
        </p:grpSpPr>
        <p:sp>
          <p:nvSpPr>
            <p:cNvPr id="202" name="Google Shape;202;p36"/>
            <p:cNvSpPr/>
            <p:nvPr/>
          </p:nvSpPr>
          <p:spPr>
            <a:xfrm>
              <a:off x="932600" y="3079475"/>
              <a:ext cx="1958400" cy="133500"/>
            </a:xfrm>
            <a:prstGeom prst="rect">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36"/>
            <p:cNvGrpSpPr/>
            <p:nvPr/>
          </p:nvGrpSpPr>
          <p:grpSpPr>
            <a:xfrm>
              <a:off x="800791" y="3215263"/>
              <a:ext cx="2275931" cy="1186537"/>
              <a:chOff x="800791" y="3215263"/>
              <a:chExt cx="2275931" cy="1186537"/>
            </a:xfrm>
          </p:grpSpPr>
          <p:sp>
            <p:nvSpPr>
              <p:cNvPr id="204" name="Google Shape;204;p36"/>
              <p:cNvSpPr txBox="1"/>
              <p:nvPr/>
            </p:nvSpPr>
            <p:spPr>
              <a:xfrm>
                <a:off x="800791" y="3215263"/>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1st Year</a:t>
                </a:r>
                <a:endParaRPr sz="1200" b="1">
                  <a:latin typeface="Roboto"/>
                  <a:ea typeface="Roboto"/>
                  <a:cs typeface="Roboto"/>
                  <a:sym typeface="Roboto"/>
                </a:endParaRPr>
              </a:p>
            </p:txBody>
          </p:sp>
          <p:sp>
            <p:nvSpPr>
              <p:cNvPr id="205" name="Google Shape;205;p36"/>
              <p:cNvSpPr txBox="1"/>
              <p:nvPr/>
            </p:nvSpPr>
            <p:spPr>
              <a:xfrm>
                <a:off x="823122" y="3458000"/>
                <a:ext cx="2253600" cy="943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Roboto"/>
                  <a:buChar char="●"/>
                </a:pPr>
                <a:r>
                  <a:rPr lang="en" sz="1200">
                    <a:latin typeface="Roboto"/>
                    <a:ea typeface="Roboto"/>
                    <a:cs typeface="Roboto"/>
                    <a:sym typeface="Roboto"/>
                  </a:rPr>
                  <a:t>Required Courses</a:t>
                </a: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b="1">
                    <a:latin typeface="Roboto"/>
                    <a:ea typeface="Roboto"/>
                    <a:cs typeface="Roboto"/>
                    <a:sym typeface="Roboto"/>
                  </a:rPr>
                  <a:t>Rotation Research</a:t>
                </a:r>
                <a:endParaRPr sz="1200" b="1">
                  <a:latin typeface="Roboto"/>
                  <a:ea typeface="Roboto"/>
                  <a:cs typeface="Roboto"/>
                  <a:sym typeface="Roboto"/>
                </a:endParaRPr>
              </a:p>
              <a:p>
                <a:pPr marL="914400" lvl="1" indent="-304800" algn="l" rtl="0">
                  <a:spcBef>
                    <a:spcPts val="0"/>
                  </a:spcBef>
                  <a:spcAft>
                    <a:spcPts val="0"/>
                  </a:spcAft>
                  <a:buSzPts val="1200"/>
                  <a:buFont typeface="Roboto"/>
                  <a:buChar char="○"/>
                </a:pPr>
                <a:r>
                  <a:rPr lang="en" sz="1200">
                    <a:latin typeface="Roboto"/>
                    <a:ea typeface="Roboto"/>
                    <a:cs typeface="Roboto"/>
                    <a:sym typeface="Roboto"/>
                  </a:rPr>
                  <a:t>Rotation Presentations</a:t>
                </a:r>
                <a:endParaRPr sz="1200">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1st Year Peer Mentoring Programs</a:t>
                </a: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i="1">
                    <a:latin typeface="Roboto"/>
                    <a:ea typeface="Roboto"/>
                    <a:cs typeface="Roboto"/>
                    <a:sym typeface="Roboto"/>
                  </a:rPr>
                  <a:t>NSF Grant (October)</a:t>
                </a:r>
                <a:endParaRPr sz="1200" i="1">
                  <a:latin typeface="Roboto"/>
                  <a:ea typeface="Roboto"/>
                  <a:cs typeface="Roboto"/>
                  <a:sym typeface="Roboto"/>
                </a:endParaRPr>
              </a:p>
              <a:p>
                <a:pPr marL="0" lvl="0" indent="0" algn="l" rtl="0">
                  <a:spcBef>
                    <a:spcPts val="0"/>
                  </a:spcBef>
                  <a:spcAft>
                    <a:spcPts val="1600"/>
                  </a:spcAft>
                  <a:buNone/>
                </a:pPr>
                <a:endParaRPr sz="1200">
                  <a:latin typeface="Roboto"/>
                  <a:ea typeface="Roboto"/>
                  <a:cs typeface="Roboto"/>
                  <a:sym typeface="Roboto"/>
                </a:endParaRPr>
              </a:p>
            </p:txBody>
          </p:sp>
        </p:grpSp>
      </p:grpSp>
      <p:grpSp>
        <p:nvGrpSpPr>
          <p:cNvPr id="206" name="Google Shape;206;p36"/>
          <p:cNvGrpSpPr/>
          <p:nvPr/>
        </p:nvGrpSpPr>
        <p:grpSpPr>
          <a:xfrm>
            <a:off x="2055451" y="2934201"/>
            <a:ext cx="2395149" cy="1246125"/>
            <a:chOff x="2525601" y="3079475"/>
            <a:chExt cx="2395149" cy="1246125"/>
          </a:xfrm>
        </p:grpSpPr>
        <p:sp>
          <p:nvSpPr>
            <p:cNvPr id="207" name="Google Shape;207;p36"/>
            <p:cNvSpPr/>
            <p:nvPr/>
          </p:nvSpPr>
          <p:spPr>
            <a:xfrm>
              <a:off x="2890952" y="3079475"/>
              <a:ext cx="1958400" cy="133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36"/>
            <p:cNvGrpSpPr/>
            <p:nvPr/>
          </p:nvGrpSpPr>
          <p:grpSpPr>
            <a:xfrm>
              <a:off x="2525601" y="3212974"/>
              <a:ext cx="2395149" cy="1112626"/>
              <a:chOff x="2525601" y="3212974"/>
              <a:chExt cx="2395149" cy="1112626"/>
            </a:xfrm>
          </p:grpSpPr>
          <p:sp>
            <p:nvSpPr>
              <p:cNvPr id="209" name="Google Shape;209;p36"/>
              <p:cNvSpPr txBox="1"/>
              <p:nvPr/>
            </p:nvSpPr>
            <p:spPr>
              <a:xfrm>
                <a:off x="2525601" y="3212974"/>
                <a:ext cx="93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2nd Year</a:t>
                </a:r>
                <a:endParaRPr sz="1200" b="1">
                  <a:latin typeface="Roboto"/>
                  <a:ea typeface="Roboto"/>
                  <a:cs typeface="Roboto"/>
                  <a:sym typeface="Roboto"/>
                </a:endParaRPr>
              </a:p>
            </p:txBody>
          </p:sp>
          <p:sp>
            <p:nvSpPr>
              <p:cNvPr id="210" name="Google Shape;210;p36"/>
              <p:cNvSpPr txBox="1"/>
              <p:nvPr/>
            </p:nvSpPr>
            <p:spPr>
              <a:xfrm>
                <a:off x="2667150" y="3381800"/>
                <a:ext cx="2253600" cy="943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Roboto"/>
                  <a:buChar char="●"/>
                </a:pPr>
                <a:r>
                  <a:rPr lang="en" sz="1200" i="1">
                    <a:solidFill>
                      <a:schemeClr val="dk1"/>
                    </a:solidFill>
                    <a:latin typeface="Roboto"/>
                    <a:ea typeface="Roboto"/>
                    <a:cs typeface="Roboto"/>
                    <a:sym typeface="Roboto"/>
                  </a:rPr>
                  <a:t>T32 Grant (June)</a:t>
                </a:r>
                <a:endParaRPr sz="1200">
                  <a:solidFill>
                    <a:schemeClr val="dk1"/>
                  </a:solidFill>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latin typeface="Roboto"/>
                    <a:ea typeface="Roboto"/>
                    <a:cs typeface="Roboto"/>
                    <a:sym typeface="Roboto"/>
                  </a:rPr>
                  <a:t>Elective Classes</a:t>
                </a: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latin typeface="Roboto"/>
                    <a:ea typeface="Roboto"/>
                    <a:cs typeface="Roboto"/>
                    <a:sym typeface="Roboto"/>
                  </a:rPr>
                  <a:t>Pre-dissertation Research</a:t>
                </a: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solidFill>
                      <a:schemeClr val="dk1"/>
                    </a:solidFill>
                    <a:latin typeface="Roboto"/>
                    <a:ea typeface="Roboto"/>
                    <a:cs typeface="Roboto"/>
                    <a:sym typeface="Roboto"/>
                  </a:rPr>
                  <a:t>Peer Mentoring cont.</a:t>
                </a: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b="1">
                    <a:latin typeface="Roboto"/>
                    <a:ea typeface="Roboto"/>
                    <a:cs typeface="Roboto"/>
                    <a:sym typeface="Roboto"/>
                  </a:rPr>
                  <a:t>Preliminary Exams</a:t>
                </a:r>
                <a:endParaRPr sz="1200" b="1">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i="1">
                    <a:latin typeface="Roboto"/>
                    <a:ea typeface="Roboto"/>
                    <a:cs typeface="Roboto"/>
                    <a:sym typeface="Roboto"/>
                  </a:rPr>
                  <a:t>F31 Grant (Aug)</a:t>
                </a:r>
                <a:endParaRPr sz="1200" i="1">
                  <a:latin typeface="Roboto"/>
                  <a:ea typeface="Roboto"/>
                  <a:cs typeface="Roboto"/>
                  <a:sym typeface="Roboto"/>
                </a:endParaRPr>
              </a:p>
              <a:p>
                <a:pPr marL="0" lvl="0" indent="0" algn="l" rtl="0">
                  <a:spcBef>
                    <a:spcPts val="1600"/>
                  </a:spcBef>
                  <a:spcAft>
                    <a:spcPts val="0"/>
                  </a:spcAft>
                  <a:buNone/>
                </a:pPr>
                <a:endParaRPr sz="1200" b="1">
                  <a:latin typeface="Roboto"/>
                  <a:ea typeface="Roboto"/>
                  <a:cs typeface="Roboto"/>
                  <a:sym typeface="Roboto"/>
                </a:endParaRPr>
              </a:p>
              <a:p>
                <a:pPr marL="0" lvl="0" indent="0" algn="l" rtl="0">
                  <a:spcBef>
                    <a:spcPts val="1600"/>
                  </a:spcBef>
                  <a:spcAft>
                    <a:spcPts val="0"/>
                  </a:spcAft>
                  <a:buNone/>
                </a:pPr>
                <a:endParaRPr sz="1200" b="1">
                  <a:latin typeface="Roboto"/>
                  <a:ea typeface="Roboto"/>
                  <a:cs typeface="Roboto"/>
                  <a:sym typeface="Roboto"/>
                </a:endParaRPr>
              </a:p>
              <a:p>
                <a:pPr marL="0" lvl="0" indent="0" algn="l" rtl="0">
                  <a:spcBef>
                    <a:spcPts val="1600"/>
                  </a:spcBef>
                  <a:spcAft>
                    <a:spcPts val="0"/>
                  </a:spcAft>
                  <a:buNone/>
                </a:pPr>
                <a:endParaRPr sz="1200" b="1">
                  <a:latin typeface="Roboto"/>
                  <a:ea typeface="Roboto"/>
                  <a:cs typeface="Roboto"/>
                  <a:sym typeface="Roboto"/>
                </a:endParaRPr>
              </a:p>
            </p:txBody>
          </p:sp>
        </p:grpSp>
      </p:grpSp>
      <p:sp>
        <p:nvSpPr>
          <p:cNvPr id="211" name="Google Shape;211;p36"/>
          <p:cNvSpPr/>
          <p:nvPr/>
        </p:nvSpPr>
        <p:spPr>
          <a:xfrm>
            <a:off x="1159125" y="1763575"/>
            <a:ext cx="1774500" cy="287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Rotation 1 (~25h)</a:t>
            </a:r>
            <a:endParaRPr sz="1200"/>
          </a:p>
        </p:txBody>
      </p:sp>
      <p:grpSp>
        <p:nvGrpSpPr>
          <p:cNvPr id="212" name="Google Shape;212;p36"/>
          <p:cNvGrpSpPr/>
          <p:nvPr/>
        </p:nvGrpSpPr>
        <p:grpSpPr>
          <a:xfrm>
            <a:off x="4056524" y="2934201"/>
            <a:ext cx="2480202" cy="1246124"/>
            <a:chOff x="4526674" y="3079475"/>
            <a:chExt cx="2480202" cy="1246124"/>
          </a:xfrm>
        </p:grpSpPr>
        <p:sp>
          <p:nvSpPr>
            <p:cNvPr id="213" name="Google Shape;213;p36"/>
            <p:cNvSpPr/>
            <p:nvPr/>
          </p:nvSpPr>
          <p:spPr>
            <a:xfrm>
              <a:off x="4849302" y="3079475"/>
              <a:ext cx="1958400" cy="133500"/>
            </a:xfrm>
            <a:prstGeom prst="rect">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36"/>
            <p:cNvGrpSpPr/>
            <p:nvPr/>
          </p:nvGrpSpPr>
          <p:grpSpPr>
            <a:xfrm>
              <a:off x="4526674" y="3215249"/>
              <a:ext cx="2480202" cy="1110350"/>
              <a:chOff x="4526674" y="3215249"/>
              <a:chExt cx="2480202" cy="1110350"/>
            </a:xfrm>
          </p:grpSpPr>
          <p:sp>
            <p:nvSpPr>
              <p:cNvPr id="215" name="Google Shape;215;p36"/>
              <p:cNvSpPr txBox="1"/>
              <p:nvPr/>
            </p:nvSpPr>
            <p:spPr>
              <a:xfrm>
                <a:off x="4526674" y="3215249"/>
                <a:ext cx="9519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3rd Year</a:t>
                </a:r>
                <a:endParaRPr sz="1200" b="1">
                  <a:latin typeface="Roboto"/>
                  <a:ea typeface="Roboto"/>
                  <a:cs typeface="Roboto"/>
                  <a:sym typeface="Roboto"/>
                </a:endParaRPr>
              </a:p>
            </p:txBody>
          </p:sp>
          <p:sp>
            <p:nvSpPr>
              <p:cNvPr id="216" name="Google Shape;216;p36"/>
              <p:cNvSpPr txBox="1"/>
              <p:nvPr/>
            </p:nvSpPr>
            <p:spPr>
              <a:xfrm>
                <a:off x="4611675" y="3381799"/>
                <a:ext cx="2395200" cy="943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Roboto"/>
                  <a:buChar char="●"/>
                </a:pPr>
                <a:r>
                  <a:rPr lang="en" sz="1200" b="1">
                    <a:latin typeface="Roboto"/>
                    <a:ea typeface="Roboto"/>
                    <a:cs typeface="Roboto"/>
                    <a:sym typeface="Roboto"/>
                  </a:rPr>
                  <a:t>Thesis Committee Selection</a:t>
                </a:r>
                <a:endParaRPr sz="1200" b="1">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latin typeface="Roboto"/>
                    <a:ea typeface="Roboto"/>
                    <a:cs typeface="Roboto"/>
                    <a:sym typeface="Roboto"/>
                  </a:rPr>
                  <a:t>Dissertation Research</a:t>
                </a: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latin typeface="Roboto"/>
                    <a:ea typeface="Roboto"/>
                    <a:cs typeface="Roboto"/>
                    <a:sym typeface="Roboto"/>
                  </a:rPr>
                  <a:t>Presentations:</a:t>
                </a:r>
                <a:endParaRPr sz="1200">
                  <a:latin typeface="Roboto"/>
                  <a:ea typeface="Roboto"/>
                  <a:cs typeface="Roboto"/>
                  <a:sym typeface="Roboto"/>
                </a:endParaRPr>
              </a:p>
              <a:p>
                <a:pPr marL="914400" lvl="1" indent="-304800" algn="l" rtl="0">
                  <a:spcBef>
                    <a:spcPts val="0"/>
                  </a:spcBef>
                  <a:spcAft>
                    <a:spcPts val="0"/>
                  </a:spcAft>
                  <a:buSzPts val="1200"/>
                  <a:buFont typeface="Roboto"/>
                  <a:buChar char="○"/>
                </a:pPr>
                <a:r>
                  <a:rPr lang="en" sz="1200">
                    <a:latin typeface="Roboto"/>
                    <a:ea typeface="Roboto"/>
                    <a:cs typeface="Roboto"/>
                    <a:sym typeface="Roboto"/>
                  </a:rPr>
                  <a:t>Retreat(s)</a:t>
                </a:r>
                <a:endParaRPr sz="1200">
                  <a:latin typeface="Roboto"/>
                  <a:ea typeface="Roboto"/>
                  <a:cs typeface="Roboto"/>
                  <a:sym typeface="Roboto"/>
                </a:endParaRPr>
              </a:p>
              <a:p>
                <a:pPr marL="914400" lvl="1" indent="-304800" algn="l" rtl="0">
                  <a:spcBef>
                    <a:spcPts val="0"/>
                  </a:spcBef>
                  <a:spcAft>
                    <a:spcPts val="0"/>
                  </a:spcAft>
                  <a:buSzPts val="1200"/>
                  <a:buFont typeface="Roboto"/>
                  <a:buChar char="○"/>
                </a:pPr>
                <a:r>
                  <a:rPr lang="en" sz="1200">
                    <a:latin typeface="Roboto"/>
                    <a:ea typeface="Roboto"/>
                    <a:cs typeface="Roboto"/>
                    <a:sym typeface="Roboto"/>
                  </a:rPr>
                  <a:t>Symposiums</a:t>
                </a:r>
                <a:endParaRPr sz="1200">
                  <a:latin typeface="Roboto"/>
                  <a:ea typeface="Roboto"/>
                  <a:cs typeface="Roboto"/>
                  <a:sym typeface="Roboto"/>
                </a:endParaRPr>
              </a:p>
              <a:p>
                <a:pPr marL="914400" lvl="1" indent="-304800" algn="l" rtl="0">
                  <a:spcBef>
                    <a:spcPts val="0"/>
                  </a:spcBef>
                  <a:spcAft>
                    <a:spcPts val="0"/>
                  </a:spcAft>
                  <a:buSzPts val="1200"/>
                  <a:buFont typeface="Roboto"/>
                  <a:buChar char="○"/>
                </a:pPr>
                <a:r>
                  <a:rPr lang="en" sz="1200">
                    <a:latin typeface="Roboto"/>
                    <a:ea typeface="Roboto"/>
                    <a:cs typeface="Roboto"/>
                    <a:sym typeface="Roboto"/>
                  </a:rPr>
                  <a:t>Research in Progress Talks </a:t>
                </a:r>
                <a:endParaRPr sz="1200">
                  <a:latin typeface="Roboto"/>
                  <a:ea typeface="Roboto"/>
                  <a:cs typeface="Roboto"/>
                  <a:sym typeface="Roboto"/>
                </a:endParaRPr>
              </a:p>
            </p:txBody>
          </p:sp>
        </p:grpSp>
      </p:grpSp>
      <p:sp>
        <p:nvSpPr>
          <p:cNvPr id="217" name="Google Shape;217;p36"/>
          <p:cNvSpPr/>
          <p:nvPr/>
        </p:nvSpPr>
        <p:spPr>
          <a:xfrm>
            <a:off x="6580375" y="1763575"/>
            <a:ext cx="2106600" cy="287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Pre-Dissertation Work (40h)</a:t>
            </a:r>
            <a:endParaRPr sz="1200"/>
          </a:p>
        </p:txBody>
      </p:sp>
      <p:sp>
        <p:nvSpPr>
          <p:cNvPr id="218" name="Google Shape;218;p36"/>
          <p:cNvSpPr/>
          <p:nvPr/>
        </p:nvSpPr>
        <p:spPr>
          <a:xfrm>
            <a:off x="489700" y="1382575"/>
            <a:ext cx="2613000" cy="2871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Required Classes (~15h)</a:t>
            </a:r>
            <a:endParaRPr sz="1200"/>
          </a:p>
        </p:txBody>
      </p:sp>
      <p:sp>
        <p:nvSpPr>
          <p:cNvPr id="219" name="Google Shape;219;p36"/>
          <p:cNvSpPr/>
          <p:nvPr/>
        </p:nvSpPr>
        <p:spPr>
          <a:xfrm>
            <a:off x="489700" y="1001575"/>
            <a:ext cx="2613000" cy="287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spring semester</a:t>
            </a:r>
            <a:endParaRPr sz="1200" b="1"/>
          </a:p>
        </p:txBody>
      </p:sp>
      <p:sp>
        <p:nvSpPr>
          <p:cNvPr id="220" name="Google Shape;220;p36"/>
          <p:cNvSpPr/>
          <p:nvPr/>
        </p:nvSpPr>
        <p:spPr>
          <a:xfrm>
            <a:off x="3309100" y="1763575"/>
            <a:ext cx="1537500" cy="287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Rotation 2 (~25h)</a:t>
            </a:r>
            <a:endParaRPr sz="1200"/>
          </a:p>
        </p:txBody>
      </p:sp>
      <p:sp>
        <p:nvSpPr>
          <p:cNvPr id="221" name="Google Shape;221;p36"/>
          <p:cNvSpPr/>
          <p:nvPr/>
        </p:nvSpPr>
        <p:spPr>
          <a:xfrm>
            <a:off x="4945150" y="1763575"/>
            <a:ext cx="1537500" cy="287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Rotation 3</a:t>
            </a:r>
            <a:r>
              <a:rPr lang="en" sz="1200">
                <a:solidFill>
                  <a:schemeClr val="dk1"/>
                </a:solidFill>
              </a:rPr>
              <a:t> (~25h)</a:t>
            </a:r>
            <a:endParaRPr sz="1200"/>
          </a:p>
        </p:txBody>
      </p:sp>
      <p:sp>
        <p:nvSpPr>
          <p:cNvPr id="222" name="Google Shape;222;p36"/>
          <p:cNvSpPr/>
          <p:nvPr/>
        </p:nvSpPr>
        <p:spPr>
          <a:xfrm>
            <a:off x="3309100" y="1001575"/>
            <a:ext cx="2613000" cy="287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fall semester</a:t>
            </a:r>
            <a:endParaRPr sz="1200" b="1"/>
          </a:p>
        </p:txBody>
      </p:sp>
      <p:sp>
        <p:nvSpPr>
          <p:cNvPr id="223" name="Google Shape;223;p36"/>
          <p:cNvSpPr/>
          <p:nvPr/>
        </p:nvSpPr>
        <p:spPr>
          <a:xfrm>
            <a:off x="6052300" y="1001575"/>
            <a:ext cx="2613000" cy="287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summer</a:t>
            </a:r>
            <a:endParaRPr sz="1200" b="1"/>
          </a:p>
        </p:txBody>
      </p:sp>
      <p:sp>
        <p:nvSpPr>
          <p:cNvPr id="224" name="Google Shape;224;p36"/>
          <p:cNvSpPr/>
          <p:nvPr/>
        </p:nvSpPr>
        <p:spPr>
          <a:xfrm>
            <a:off x="3309100" y="1382575"/>
            <a:ext cx="2613000" cy="2871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Required Classes (~15h)</a:t>
            </a:r>
            <a:endParaRPr sz="1200"/>
          </a:p>
        </p:txBody>
      </p:sp>
      <p:sp>
        <p:nvSpPr>
          <p:cNvPr id="225" name="Google Shape;225;p36"/>
          <p:cNvSpPr txBox="1">
            <a:spLocks noGrp="1"/>
          </p:cNvSpPr>
          <p:nvPr>
            <p:ph type="title"/>
          </p:nvPr>
        </p:nvSpPr>
        <p:spPr>
          <a:xfrm>
            <a:off x="311700" y="2350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Graphical Overview of PhD Program</a:t>
            </a:r>
            <a:endParaRPr/>
          </a:p>
        </p:txBody>
      </p:sp>
      <p:grpSp>
        <p:nvGrpSpPr>
          <p:cNvPr id="226" name="Google Shape;226;p36"/>
          <p:cNvGrpSpPr/>
          <p:nvPr/>
        </p:nvGrpSpPr>
        <p:grpSpPr>
          <a:xfrm>
            <a:off x="6118060" y="2934201"/>
            <a:ext cx="2568740" cy="1246124"/>
            <a:chOff x="6588210" y="3079475"/>
            <a:chExt cx="2568740" cy="1246124"/>
          </a:xfrm>
        </p:grpSpPr>
        <p:sp>
          <p:nvSpPr>
            <p:cNvPr id="227" name="Google Shape;227;p36"/>
            <p:cNvSpPr/>
            <p:nvPr/>
          </p:nvSpPr>
          <p:spPr>
            <a:xfrm>
              <a:off x="6807650" y="3079475"/>
              <a:ext cx="2349300" cy="133500"/>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36"/>
            <p:cNvGrpSpPr/>
            <p:nvPr/>
          </p:nvGrpSpPr>
          <p:grpSpPr>
            <a:xfrm>
              <a:off x="6588210" y="3235996"/>
              <a:ext cx="2561465" cy="1089603"/>
              <a:chOff x="6588210" y="3235996"/>
              <a:chExt cx="2561465" cy="1089603"/>
            </a:xfrm>
          </p:grpSpPr>
          <p:sp>
            <p:nvSpPr>
              <p:cNvPr id="229" name="Google Shape;229;p36"/>
              <p:cNvSpPr txBox="1"/>
              <p:nvPr/>
            </p:nvSpPr>
            <p:spPr>
              <a:xfrm>
                <a:off x="6588210" y="32359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4+ Year</a:t>
                </a:r>
                <a:endParaRPr sz="1200" b="1">
                  <a:latin typeface="Roboto"/>
                  <a:ea typeface="Roboto"/>
                  <a:cs typeface="Roboto"/>
                  <a:sym typeface="Roboto"/>
                </a:endParaRPr>
              </a:p>
            </p:txBody>
          </p:sp>
          <p:sp>
            <p:nvSpPr>
              <p:cNvPr id="230" name="Google Shape;230;p36"/>
              <p:cNvSpPr txBox="1"/>
              <p:nvPr/>
            </p:nvSpPr>
            <p:spPr>
              <a:xfrm>
                <a:off x="6669575" y="3381799"/>
                <a:ext cx="2480100" cy="943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Roboto"/>
                  <a:buChar char="●"/>
                </a:pPr>
                <a:r>
                  <a:rPr lang="en" sz="1200" b="1">
                    <a:latin typeface="Roboto"/>
                    <a:ea typeface="Roboto"/>
                    <a:cs typeface="Roboto"/>
                    <a:sym typeface="Roboto"/>
                  </a:rPr>
                  <a:t>Thesis Committee Meetings</a:t>
                </a:r>
                <a:endParaRPr sz="1200" b="1">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latin typeface="Roboto"/>
                    <a:ea typeface="Roboto"/>
                    <a:cs typeface="Roboto"/>
                    <a:sym typeface="Roboto"/>
                  </a:rPr>
                  <a:t>Dissertation Research</a:t>
                </a:r>
                <a:endParaRPr sz="1200">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Presentations:</a:t>
                </a:r>
                <a:endParaRPr sz="1200">
                  <a:solidFill>
                    <a:schemeClr val="dk1"/>
                  </a:solidFill>
                  <a:latin typeface="Roboto"/>
                  <a:ea typeface="Roboto"/>
                  <a:cs typeface="Roboto"/>
                  <a:sym typeface="Roboto"/>
                </a:endParaRPr>
              </a:p>
              <a:p>
                <a:pPr marL="914400" lvl="1" indent="-304800" algn="l" rtl="0">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Retreat(s)</a:t>
                </a:r>
                <a:endParaRPr sz="1200">
                  <a:solidFill>
                    <a:schemeClr val="dk1"/>
                  </a:solidFill>
                  <a:latin typeface="Roboto"/>
                  <a:ea typeface="Roboto"/>
                  <a:cs typeface="Roboto"/>
                  <a:sym typeface="Roboto"/>
                </a:endParaRPr>
              </a:p>
              <a:p>
                <a:pPr marL="914400" lvl="1" indent="-304800" algn="l" rtl="0">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Symposiums </a:t>
                </a:r>
                <a:endParaRPr sz="1200">
                  <a:solidFill>
                    <a:schemeClr val="dk1"/>
                  </a:solidFill>
                  <a:latin typeface="Roboto"/>
                  <a:ea typeface="Roboto"/>
                  <a:cs typeface="Roboto"/>
                  <a:sym typeface="Roboto"/>
                </a:endParaRPr>
              </a:p>
              <a:p>
                <a:pPr marL="914400" lvl="1" indent="-304800" algn="l" rtl="0">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Research in Progress Talks</a:t>
                </a:r>
                <a:endParaRPr sz="1200">
                  <a:latin typeface="Roboto"/>
                  <a:ea typeface="Roboto"/>
                  <a:cs typeface="Roboto"/>
                  <a:sym typeface="Roboto"/>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can I become a better Communicator to find the right lab for me?</a:t>
            </a:r>
            <a:endParaRPr/>
          </a:p>
        </p:txBody>
      </p:sp>
      <p:sp>
        <p:nvSpPr>
          <p:cNvPr id="236" name="Google Shape;236;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endParaRPr/>
          </a:p>
          <a:p>
            <a:pPr marL="457200" lvl="0" indent="-406400" algn="ctr" rtl="0">
              <a:spcBef>
                <a:spcPts val="0"/>
              </a:spcBef>
              <a:spcAft>
                <a:spcPts val="0"/>
              </a:spcAft>
              <a:buSzPts val="2800"/>
              <a:buChar char="●"/>
            </a:pPr>
            <a:r>
              <a:rPr lang="en"/>
              <a:t>Effective Communication Styles Worksheet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rgbClr val="000000"/>
                </a:solidFill>
              </a:rPr>
              <a:t>Enhancing Communications </a:t>
            </a:r>
            <a:endParaRPr>
              <a:solidFill>
                <a:srgbClr val="000000"/>
              </a:solidFill>
            </a:endParaRPr>
          </a:p>
        </p:txBody>
      </p:sp>
      <p:pic>
        <p:nvPicPr>
          <p:cNvPr id="242" name="Google Shape;242;p38"/>
          <p:cNvPicPr preferRelativeResize="0"/>
          <p:nvPr/>
        </p:nvPicPr>
        <p:blipFill>
          <a:blip r:embed="rId3">
            <a:alphaModFix/>
          </a:blip>
          <a:stretch>
            <a:fillRect/>
          </a:stretch>
        </p:blipFill>
        <p:spPr>
          <a:xfrm>
            <a:off x="1152525" y="1318125"/>
            <a:ext cx="6984199" cy="3825375"/>
          </a:xfrm>
          <a:prstGeom prst="rect">
            <a:avLst/>
          </a:prstGeom>
          <a:noFill/>
          <a:ln>
            <a:noFill/>
          </a:ln>
        </p:spPr>
      </p:pic>
      <p:sp>
        <p:nvSpPr>
          <p:cNvPr id="243" name="Google Shape;243;p38"/>
          <p:cNvSpPr txBox="1">
            <a:spLocks noGrp="1"/>
          </p:cNvSpPr>
          <p:nvPr>
            <p:ph type="body" idx="1"/>
          </p:nvPr>
        </p:nvSpPr>
        <p:spPr>
          <a:xfrm>
            <a:off x="311700" y="927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Form: Effective_Communication_Styles_Inventory.pdf</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a:t>Enhancing Communications</a:t>
            </a:r>
            <a:endParaRPr/>
          </a:p>
        </p:txBody>
      </p:sp>
      <p:sp>
        <p:nvSpPr>
          <p:cNvPr id="249" name="Google Shape;249;p39"/>
          <p:cNvSpPr txBox="1">
            <a:spLocks noGrp="1"/>
          </p:cNvSpPr>
          <p:nvPr>
            <p:ph type="body" idx="1"/>
          </p:nvPr>
        </p:nvSpPr>
        <p:spPr>
          <a:xfrm>
            <a:off x="6078950" y="1281050"/>
            <a:ext cx="2946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chemeClr val="dk1"/>
                </a:solidFill>
              </a:rPr>
              <a:t>•Likely validating for what you already know</a:t>
            </a:r>
            <a:endParaRPr sz="15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•May vary under different circumstances</a:t>
            </a:r>
            <a:endParaRPr sz="1500">
              <a:solidFill>
                <a:schemeClr val="dk1"/>
              </a:solidFill>
            </a:endParaRPr>
          </a:p>
          <a:p>
            <a:pPr marL="457200" lvl="0" indent="0" algn="l" rtl="0">
              <a:spcBef>
                <a:spcPts val="0"/>
              </a:spcBef>
              <a:spcAft>
                <a:spcPts val="0"/>
              </a:spcAft>
              <a:buClr>
                <a:schemeClr val="dk1"/>
              </a:buClr>
              <a:buSzPts val="1100"/>
              <a:buFont typeface="Arial"/>
              <a:buNone/>
            </a:pPr>
            <a:r>
              <a:rPr lang="en" sz="1500">
                <a:solidFill>
                  <a:schemeClr val="dk1"/>
                </a:solidFill>
              </a:rPr>
              <a:t>•Home</a:t>
            </a:r>
            <a:endParaRPr sz="1500">
              <a:solidFill>
                <a:schemeClr val="dk1"/>
              </a:solidFill>
            </a:endParaRPr>
          </a:p>
          <a:p>
            <a:pPr marL="457200" lvl="0" indent="0" algn="l" rtl="0">
              <a:spcBef>
                <a:spcPts val="0"/>
              </a:spcBef>
              <a:spcAft>
                <a:spcPts val="0"/>
              </a:spcAft>
              <a:buClr>
                <a:schemeClr val="dk1"/>
              </a:buClr>
              <a:buSzPts val="1100"/>
              <a:buFont typeface="Arial"/>
              <a:buNone/>
            </a:pPr>
            <a:r>
              <a:rPr lang="en" sz="1500">
                <a:solidFill>
                  <a:schemeClr val="dk1"/>
                </a:solidFill>
              </a:rPr>
              <a:t>•Work</a:t>
            </a:r>
            <a:endParaRPr sz="15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•Meant to raise awareness of your “go to” style</a:t>
            </a:r>
            <a:endParaRPr sz="15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•Provides language to discuss challenges with mentee</a:t>
            </a:r>
            <a:endParaRPr sz="1500">
              <a:solidFill>
                <a:schemeClr val="dk1"/>
              </a:solidFill>
            </a:endParaRPr>
          </a:p>
          <a:p>
            <a:pPr marL="0" lvl="0" indent="0" algn="l" rtl="0">
              <a:spcBef>
                <a:spcPts val="0"/>
              </a:spcBef>
              <a:spcAft>
                <a:spcPts val="1600"/>
              </a:spcAft>
              <a:buNone/>
            </a:pPr>
            <a:endParaRPr sz="1400"/>
          </a:p>
        </p:txBody>
      </p:sp>
      <p:pic>
        <p:nvPicPr>
          <p:cNvPr id="250" name="Google Shape;250;p39"/>
          <p:cNvPicPr preferRelativeResize="0"/>
          <p:nvPr/>
        </p:nvPicPr>
        <p:blipFill>
          <a:blip r:embed="rId3">
            <a:alphaModFix/>
          </a:blip>
          <a:stretch>
            <a:fillRect/>
          </a:stretch>
        </p:blipFill>
        <p:spPr>
          <a:xfrm>
            <a:off x="1469224" y="954825"/>
            <a:ext cx="2946200" cy="4206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54"/>
        <p:cNvGrpSpPr/>
        <p:nvPr/>
      </p:nvGrpSpPr>
      <p:grpSpPr>
        <a:xfrm>
          <a:off x="0" y="0"/>
          <a:ext cx="0" cy="0"/>
          <a:chOff x="0" y="0"/>
          <a:chExt cx="0" cy="0"/>
        </a:xfrm>
      </p:grpSpPr>
      <p:sp>
        <p:nvSpPr>
          <p:cNvPr id="255" name="Google Shape;255;p4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can I align expectations with my </a:t>
            </a:r>
            <a:endParaRPr/>
          </a:p>
          <a:p>
            <a:pPr marL="0" lvl="0" indent="0" algn="ctr" rtl="0">
              <a:spcBef>
                <a:spcPts val="0"/>
              </a:spcBef>
              <a:spcAft>
                <a:spcPts val="0"/>
              </a:spcAft>
              <a:buNone/>
            </a:pPr>
            <a:r>
              <a:rPr lang="en"/>
              <a:t>future PI?</a:t>
            </a:r>
            <a:endParaRPr/>
          </a:p>
        </p:txBody>
      </p:sp>
      <p:sp>
        <p:nvSpPr>
          <p:cNvPr id="256" name="Google Shape;256;p4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chemeClr val="dk1"/>
              </a:solidFill>
            </a:endParaRPr>
          </a:p>
          <a:p>
            <a:pPr marL="457200" lvl="0" indent="-406400" algn="ctr" rtl="0">
              <a:spcBef>
                <a:spcPts val="0"/>
              </a:spcBef>
              <a:spcAft>
                <a:spcPts val="0"/>
              </a:spcAft>
              <a:buSzPts val="2800"/>
              <a:buAutoNum type="arabicPeriod"/>
            </a:pPr>
            <a:r>
              <a:rPr lang="en">
                <a:solidFill>
                  <a:schemeClr val="dk1"/>
                </a:solidFill>
              </a:rPr>
              <a:t>Alignment Phase Checklist/Questionnaire</a:t>
            </a:r>
            <a:endParaRPr>
              <a:solidFill>
                <a:schemeClr val="dk1"/>
              </a:solidFill>
            </a:endParaRPr>
          </a:p>
          <a:p>
            <a:pPr marL="457200" lvl="0" indent="-406400" algn="ctr" rtl="0">
              <a:spcBef>
                <a:spcPts val="0"/>
              </a:spcBef>
              <a:spcAft>
                <a:spcPts val="0"/>
              </a:spcAft>
              <a:buSzPts val="2800"/>
              <a:buAutoNum type="arabicPeriod"/>
            </a:pPr>
            <a:r>
              <a:rPr lang="en">
                <a:solidFill>
                  <a:schemeClr val="dk1"/>
                </a:solidFill>
              </a:rPr>
              <a:t>Mentoring Compacts</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Alignment Phase Checklist/Questionnaire</a:t>
            </a:r>
            <a:endParaRPr/>
          </a:p>
          <a:p>
            <a:pPr marL="0" lvl="0" indent="0" algn="l" rtl="0">
              <a:spcBef>
                <a:spcPts val="0"/>
              </a:spcBef>
              <a:spcAft>
                <a:spcPts val="0"/>
              </a:spcAft>
              <a:buNone/>
            </a:pPr>
            <a:endParaRPr/>
          </a:p>
        </p:txBody>
      </p:sp>
      <p:pic>
        <p:nvPicPr>
          <p:cNvPr id="262" name="Google Shape;262;p41"/>
          <p:cNvPicPr preferRelativeResize="0"/>
          <p:nvPr/>
        </p:nvPicPr>
        <p:blipFill>
          <a:blip r:embed="rId3">
            <a:alphaModFix/>
          </a:blip>
          <a:stretch>
            <a:fillRect/>
          </a:stretch>
        </p:blipFill>
        <p:spPr>
          <a:xfrm>
            <a:off x="355975" y="1152475"/>
            <a:ext cx="5170876" cy="35872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Transition to Small Break Out Sessions</a:t>
            </a:r>
            <a:endParaRPr/>
          </a:p>
        </p:txBody>
      </p:sp>
      <p:sp>
        <p:nvSpPr>
          <p:cNvPr id="70" name="Google Shape;70;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9-10 participants per group</a:t>
            </a:r>
            <a:endParaRPr/>
          </a:p>
          <a:p>
            <a:pPr marL="0" lvl="0" indent="0" algn="ctr" rtl="0">
              <a:spcBef>
                <a:spcPts val="0"/>
              </a:spcBef>
              <a:spcAft>
                <a:spcPts val="0"/>
              </a:spcAft>
              <a:buNone/>
            </a:pPr>
            <a:r>
              <a:rPr lang="en"/>
              <a:t>1 moderator</a:t>
            </a:r>
            <a:endParaRPr/>
          </a:p>
          <a:p>
            <a:pPr marL="0" lvl="0" indent="0" algn="ctr" rtl="0">
              <a:spcBef>
                <a:spcPts val="0"/>
              </a:spcBef>
              <a:spcAft>
                <a:spcPts val="0"/>
              </a:spcAft>
              <a:buNone/>
            </a:pPr>
            <a:endParaRPr/>
          </a:p>
          <a:p>
            <a:pPr marL="0" lvl="0" indent="0" algn="ctr" rtl="0">
              <a:spcBef>
                <a:spcPts val="0"/>
              </a:spcBef>
              <a:spcAft>
                <a:spcPts val="0"/>
              </a:spcAft>
              <a:buNone/>
            </a:pPr>
            <a:r>
              <a:rPr lang="en"/>
              <a:t>(Thank you AV Team!)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272550" y="253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Your Ideal Mentor for Graduate Studies</a:t>
            </a:r>
            <a:endParaRPr/>
          </a:p>
          <a:p>
            <a:pPr marL="0" lvl="0" indent="0" algn="l" rtl="0">
              <a:spcBef>
                <a:spcPts val="0"/>
              </a:spcBef>
              <a:spcAft>
                <a:spcPts val="0"/>
              </a:spcAft>
              <a:buNone/>
            </a:pPr>
            <a:endParaRPr/>
          </a:p>
        </p:txBody>
      </p:sp>
      <p:sp>
        <p:nvSpPr>
          <p:cNvPr id="268" name="Google Shape;268;p42"/>
          <p:cNvSpPr txBox="1"/>
          <p:nvPr/>
        </p:nvSpPr>
        <p:spPr>
          <a:xfrm>
            <a:off x="-39150" y="826150"/>
            <a:ext cx="9144000" cy="33333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b="1"/>
              <a:t>Do their research interests align with my own? </a:t>
            </a:r>
            <a:endParaRPr sz="1300" b="1"/>
          </a:p>
          <a:p>
            <a:pPr marL="914400" lvl="1" indent="-311150" algn="l" rtl="0">
              <a:spcBef>
                <a:spcPts val="0"/>
              </a:spcBef>
              <a:spcAft>
                <a:spcPts val="0"/>
              </a:spcAft>
              <a:buSzPts val="1300"/>
              <a:buChar char="○"/>
            </a:pPr>
            <a:r>
              <a:rPr lang="en" sz="1300"/>
              <a:t>Leave room for you to explore new interesting areas you may not have considered</a:t>
            </a:r>
            <a:endParaRPr sz="1300"/>
          </a:p>
          <a:p>
            <a:pPr marL="914400" lvl="1" indent="-311150" algn="l" rtl="0">
              <a:spcBef>
                <a:spcPts val="0"/>
              </a:spcBef>
              <a:spcAft>
                <a:spcPts val="0"/>
              </a:spcAft>
              <a:buSzPts val="1300"/>
              <a:buChar char="○"/>
            </a:pPr>
            <a:r>
              <a:rPr lang="en" sz="1300"/>
              <a:t>Will they give you the freedom to find a project you like?</a:t>
            </a:r>
            <a:endParaRPr sz="1300"/>
          </a:p>
          <a:p>
            <a:pPr marL="457200" lvl="0" indent="-311150" algn="l" rtl="0">
              <a:spcBef>
                <a:spcPts val="0"/>
              </a:spcBef>
              <a:spcAft>
                <a:spcPts val="0"/>
              </a:spcAft>
              <a:buSzPts val="1300"/>
              <a:buChar char="●"/>
            </a:pPr>
            <a:r>
              <a:rPr lang="en" sz="1300" b="1"/>
              <a:t>What is their mentorship style?</a:t>
            </a:r>
            <a:endParaRPr sz="1300" b="1"/>
          </a:p>
          <a:p>
            <a:pPr marL="914400" lvl="1" indent="-311150" algn="l" rtl="0">
              <a:spcBef>
                <a:spcPts val="0"/>
              </a:spcBef>
              <a:spcAft>
                <a:spcPts val="0"/>
              </a:spcAft>
              <a:buSzPts val="1300"/>
              <a:buChar char="○"/>
            </a:pPr>
            <a:r>
              <a:rPr lang="en" sz="1300"/>
              <a:t>What do you need? Would it be ideal for you to have someone hands off or someone who will be at the bench next to you (PI or lab member)? </a:t>
            </a:r>
            <a:endParaRPr sz="1300"/>
          </a:p>
          <a:p>
            <a:pPr marL="914400" lvl="1" indent="-311150" algn="l" rtl="0">
              <a:spcBef>
                <a:spcPts val="0"/>
              </a:spcBef>
              <a:spcAft>
                <a:spcPts val="0"/>
              </a:spcAft>
              <a:buSzPts val="1300"/>
              <a:buChar char="○"/>
            </a:pPr>
            <a:r>
              <a:rPr lang="en" sz="1300"/>
              <a:t>Where in their career are they and does that inform their mentorship style? </a:t>
            </a:r>
            <a:endParaRPr sz="1300"/>
          </a:p>
          <a:p>
            <a:pPr marL="1371600" lvl="2" indent="-311150" algn="l" rtl="0">
              <a:spcBef>
                <a:spcPts val="0"/>
              </a:spcBef>
              <a:spcAft>
                <a:spcPts val="0"/>
              </a:spcAft>
              <a:buSzPts val="1300"/>
              <a:buChar char="■"/>
            </a:pPr>
            <a:r>
              <a:rPr lang="en" sz="1300"/>
              <a:t>Ex: senior PI’s are busy often, and travel more vs. someone tenure track PI may have more time initially, but also has tenure track obligations</a:t>
            </a:r>
            <a:endParaRPr sz="1300"/>
          </a:p>
          <a:p>
            <a:pPr marL="914400" lvl="1" indent="-311150" algn="l" rtl="0">
              <a:spcBef>
                <a:spcPts val="0"/>
              </a:spcBef>
              <a:spcAft>
                <a:spcPts val="0"/>
              </a:spcAft>
              <a:buSzPts val="1300"/>
              <a:buChar char="○"/>
            </a:pPr>
            <a:r>
              <a:rPr lang="en" sz="1300"/>
              <a:t>Does the lab have current students you can talk to? Are there students who rotated in their lab but did not join that you can talk to? Talk to them!</a:t>
            </a:r>
            <a:endParaRPr sz="1300"/>
          </a:p>
          <a:p>
            <a:pPr marL="457200" lvl="0" indent="-311150" algn="l" rtl="0">
              <a:spcBef>
                <a:spcPts val="0"/>
              </a:spcBef>
              <a:spcAft>
                <a:spcPts val="0"/>
              </a:spcAft>
              <a:buSzPts val="1300"/>
              <a:buChar char="●"/>
            </a:pPr>
            <a:r>
              <a:rPr lang="en" sz="1300" b="1"/>
              <a:t>What is the lab culture?</a:t>
            </a:r>
            <a:endParaRPr sz="1300" b="1"/>
          </a:p>
          <a:p>
            <a:pPr marL="914400" lvl="1" indent="-311150" algn="l" rtl="0">
              <a:spcBef>
                <a:spcPts val="0"/>
              </a:spcBef>
              <a:spcAft>
                <a:spcPts val="0"/>
              </a:spcAft>
              <a:buSzPts val="1300"/>
              <a:buChar char="○"/>
            </a:pPr>
            <a:r>
              <a:rPr lang="en" sz="1300"/>
              <a:t>Do they collaborate with others in the department, in the field? Do they encourage taking courses or going to conferences? Is there evidence of work-life balance?</a:t>
            </a:r>
            <a:endParaRPr sz="1300"/>
          </a:p>
          <a:p>
            <a:pPr marL="914400" lvl="1" indent="-311150" algn="l" rtl="0">
              <a:spcBef>
                <a:spcPts val="0"/>
              </a:spcBef>
              <a:spcAft>
                <a:spcPts val="0"/>
              </a:spcAft>
              <a:buSzPts val="1300"/>
              <a:buChar char="○"/>
            </a:pPr>
            <a:r>
              <a:rPr lang="en" sz="1300"/>
              <a:t>Do students and staff in the lab seem happy?</a:t>
            </a:r>
            <a:endParaRPr sz="1300"/>
          </a:p>
          <a:p>
            <a:pPr marL="457200" lvl="0" indent="-311150" algn="l" rtl="0">
              <a:spcBef>
                <a:spcPts val="0"/>
              </a:spcBef>
              <a:spcAft>
                <a:spcPts val="0"/>
              </a:spcAft>
              <a:buClr>
                <a:schemeClr val="dk1"/>
              </a:buClr>
              <a:buSzPts val="1300"/>
              <a:buChar char="●"/>
            </a:pPr>
            <a:r>
              <a:rPr lang="en" sz="1300" b="1">
                <a:solidFill>
                  <a:schemeClr val="dk1"/>
                </a:solidFill>
              </a:rPr>
              <a:t>What is their funding status?</a:t>
            </a:r>
            <a:endParaRPr sz="1300" b="1">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Don’t be afraid to ask this directly. Do they already have a lot of trainees? Will they be able to focus on you?</a:t>
            </a:r>
            <a:endParaRPr sz="1300">
              <a:solidFill>
                <a:schemeClr val="dk1"/>
              </a:solidFill>
            </a:endParaRPr>
          </a:p>
          <a:p>
            <a:pPr marL="457200" lvl="0" indent="-311150" algn="l" rtl="0">
              <a:spcBef>
                <a:spcPts val="0"/>
              </a:spcBef>
              <a:spcAft>
                <a:spcPts val="0"/>
              </a:spcAft>
              <a:buClr>
                <a:schemeClr val="dk1"/>
              </a:buClr>
              <a:buSzPts val="1300"/>
              <a:buChar char="●"/>
            </a:pPr>
            <a:r>
              <a:rPr lang="en" sz="1300" b="1">
                <a:solidFill>
                  <a:schemeClr val="dk1"/>
                </a:solidFill>
              </a:rPr>
              <a:t>What is the profile of students who have graduated from their lab?</a:t>
            </a:r>
            <a:endParaRPr sz="1300" b="1">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How long was their PhD? What do they do now? Are former students now in academia as well as industry? Are they open to “alternative” careers besides academia for their trainees?</a:t>
            </a:r>
            <a:endParaRPr sz="13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Mentoring Compacts</a:t>
            </a:r>
            <a:endParaRPr/>
          </a:p>
        </p:txBody>
      </p:sp>
      <p:sp>
        <p:nvSpPr>
          <p:cNvPr id="274" name="Google Shape;274;p43"/>
          <p:cNvSpPr txBox="1">
            <a:spLocks noGrp="1"/>
          </p:cNvSpPr>
          <p:nvPr>
            <p:ph type="body" idx="1"/>
          </p:nvPr>
        </p:nvSpPr>
        <p:spPr>
          <a:xfrm>
            <a:off x="396475" y="1152475"/>
            <a:ext cx="84360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t>Description:</a:t>
            </a:r>
            <a:endParaRPr sz="1500"/>
          </a:p>
          <a:p>
            <a:pPr marL="457200" lvl="0" indent="-323850" algn="l" rtl="0">
              <a:lnSpc>
                <a:spcPct val="100000"/>
              </a:lnSpc>
              <a:spcBef>
                <a:spcPts val="0"/>
              </a:spcBef>
              <a:spcAft>
                <a:spcPts val="0"/>
              </a:spcAft>
              <a:buSzPts val="1500"/>
              <a:buChar char="●"/>
            </a:pPr>
            <a:r>
              <a:rPr lang="en" sz="1500"/>
              <a:t>A written document used to articulate expectations between mentors and mentees</a:t>
            </a:r>
            <a:endParaRPr sz="1500"/>
          </a:p>
          <a:p>
            <a:pPr marL="457200" lvl="0" indent="-323850" algn="l" rtl="0">
              <a:lnSpc>
                <a:spcPct val="100000"/>
              </a:lnSpc>
              <a:spcBef>
                <a:spcPts val="0"/>
              </a:spcBef>
              <a:spcAft>
                <a:spcPts val="0"/>
              </a:spcAft>
              <a:buSzPts val="1500"/>
              <a:buChar char="●"/>
            </a:pPr>
            <a:r>
              <a:rPr lang="en" sz="1500"/>
              <a:t>Focused on expectations for the working relationship on a daily/ weekly basis</a:t>
            </a:r>
            <a:endParaRPr sz="1500"/>
          </a:p>
          <a:p>
            <a:pPr marL="457200" lvl="0" indent="-323850" algn="l" rtl="0">
              <a:lnSpc>
                <a:spcPct val="100000"/>
              </a:lnSpc>
              <a:spcBef>
                <a:spcPts val="0"/>
              </a:spcBef>
              <a:spcAft>
                <a:spcPts val="0"/>
              </a:spcAft>
              <a:buSzPts val="1500"/>
              <a:buChar char="●"/>
            </a:pPr>
            <a:r>
              <a:rPr lang="en" sz="1500"/>
              <a:t>Differs from an Individual Development Plan (IDP) which focuses on the mentee’s short and long-term career plans</a:t>
            </a:r>
            <a:endParaRPr sz="1500"/>
          </a:p>
          <a:p>
            <a:pPr marL="914400" lvl="1" indent="-323850" algn="l" rtl="0">
              <a:lnSpc>
                <a:spcPct val="100000"/>
              </a:lnSpc>
              <a:spcBef>
                <a:spcPts val="0"/>
              </a:spcBef>
              <a:spcAft>
                <a:spcPts val="0"/>
              </a:spcAft>
              <a:buSzPts val="1500"/>
              <a:buChar char="○"/>
            </a:pPr>
            <a:r>
              <a:rPr lang="en" sz="1500"/>
              <a:t>Although, this can be used as a starting point for discussions about #labgoals!</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a:t>Rationale:</a:t>
            </a:r>
            <a:endParaRPr sz="1500"/>
          </a:p>
          <a:p>
            <a:pPr marL="457200" lvl="0" indent="-323850" algn="l" rtl="0">
              <a:lnSpc>
                <a:spcPct val="100000"/>
              </a:lnSpc>
              <a:spcBef>
                <a:spcPts val="0"/>
              </a:spcBef>
              <a:spcAft>
                <a:spcPts val="0"/>
              </a:spcAft>
              <a:buSzPts val="1500"/>
              <a:buChar char="●"/>
            </a:pPr>
            <a:r>
              <a:rPr lang="en" sz="1500"/>
              <a:t>Provides documentation of expectations which can be revisited and revised</a:t>
            </a:r>
            <a:endParaRPr sz="1500"/>
          </a:p>
          <a:p>
            <a:pPr marL="457200" lvl="0" indent="-323850" algn="l" rtl="0">
              <a:lnSpc>
                <a:spcPct val="100000"/>
              </a:lnSpc>
              <a:spcBef>
                <a:spcPts val="0"/>
              </a:spcBef>
              <a:spcAft>
                <a:spcPts val="0"/>
              </a:spcAft>
              <a:buSzPts val="1500"/>
              <a:buChar char="●"/>
            </a:pPr>
            <a:r>
              <a:rPr lang="en" sz="1500"/>
              <a:t>Serves as a shared reference point for regular progress reviews </a:t>
            </a:r>
            <a:endParaRPr sz="1500"/>
          </a:p>
          <a:p>
            <a:pPr marL="457200" lvl="0" indent="-323850" algn="l" rtl="0">
              <a:lnSpc>
                <a:spcPct val="100000"/>
              </a:lnSpc>
              <a:spcBef>
                <a:spcPts val="0"/>
              </a:spcBef>
              <a:spcAft>
                <a:spcPts val="0"/>
              </a:spcAft>
              <a:buSzPts val="1500"/>
              <a:buChar char="●"/>
            </a:pPr>
            <a:r>
              <a:rPr lang="en" sz="1500"/>
              <a:t>Makes invisible expectations, visible</a:t>
            </a:r>
            <a:endParaRPr sz="1500"/>
          </a:p>
          <a:p>
            <a:pPr marL="457200" lvl="0" indent="-323850" algn="l" rtl="0">
              <a:lnSpc>
                <a:spcPct val="100000"/>
              </a:lnSpc>
              <a:spcBef>
                <a:spcPts val="0"/>
              </a:spcBef>
              <a:spcAft>
                <a:spcPts val="0"/>
              </a:spcAft>
              <a:buSzPts val="1500"/>
              <a:buChar char="●"/>
            </a:pPr>
            <a:r>
              <a:rPr lang="en" sz="1500"/>
              <a:t>Levels the playing field among mentees </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a:t>In summary, compacts provides mentors and mentees an opportunity to articulate their expectations and bring them into alignment</a:t>
            </a:r>
            <a:endParaRPr sz="1500"/>
          </a:p>
          <a:p>
            <a:pPr marL="0" lvl="0" indent="0" algn="l" rtl="0">
              <a:lnSpc>
                <a:spcPct val="100000"/>
              </a:lnSpc>
              <a:spcBef>
                <a:spcPts val="0"/>
              </a:spcBef>
              <a:spcAft>
                <a:spcPts val="0"/>
              </a:spcAft>
              <a:buNone/>
            </a:pPr>
            <a:endParaRPr sz="1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78"/>
        <p:cNvGrpSpPr/>
        <p:nvPr/>
      </p:nvGrpSpPr>
      <p:grpSpPr>
        <a:xfrm>
          <a:off x="0" y="0"/>
          <a:ext cx="0" cy="0"/>
          <a:chOff x="0" y="0"/>
          <a:chExt cx="0" cy="0"/>
        </a:xfrm>
      </p:grpSpPr>
      <p:pic>
        <p:nvPicPr>
          <p:cNvPr id="279" name="Google Shape;279;p44"/>
          <p:cNvPicPr preferRelativeResize="0"/>
          <p:nvPr/>
        </p:nvPicPr>
        <p:blipFill>
          <a:blip r:embed="rId3">
            <a:alphaModFix/>
          </a:blip>
          <a:stretch>
            <a:fillRect/>
          </a:stretch>
        </p:blipFill>
        <p:spPr>
          <a:xfrm>
            <a:off x="685124" y="1017725"/>
            <a:ext cx="7242621" cy="4073974"/>
          </a:xfrm>
          <a:prstGeom prst="rect">
            <a:avLst/>
          </a:prstGeom>
          <a:noFill/>
          <a:ln>
            <a:noFill/>
          </a:ln>
        </p:spPr>
      </p:pic>
      <p:sp>
        <p:nvSpPr>
          <p:cNvPr id="280" name="Google Shape;28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Your Year: Sample Timeline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Listening Skills &amp; Enhancing Communication</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b="1"/>
              <a:t>Take a few minutes to identify your Constructive and Deconstructive  behaviors </a:t>
            </a:r>
            <a:endParaRPr b="1"/>
          </a:p>
          <a:p>
            <a:pPr marL="457200" lvl="0" indent="-342900" algn="l" rtl="0">
              <a:spcBef>
                <a:spcPts val="0"/>
              </a:spcBef>
              <a:spcAft>
                <a:spcPts val="0"/>
              </a:spcAft>
              <a:buClr>
                <a:srgbClr val="999999"/>
              </a:buClr>
              <a:buSzPts val="1800"/>
              <a:buAutoNum type="arabicPeriod"/>
            </a:pPr>
            <a:r>
              <a:rPr lang="en">
                <a:solidFill>
                  <a:srgbClr val="999999"/>
                </a:solidFill>
              </a:rPr>
              <a:t>Introduce yourself by sharing the following:</a:t>
            </a:r>
            <a:endParaRPr>
              <a:solidFill>
                <a:srgbClr val="999999"/>
              </a:solidFill>
            </a:endParaRPr>
          </a:p>
          <a:p>
            <a:pPr marL="914400" lvl="1" indent="-317500" algn="l" rtl="0">
              <a:spcBef>
                <a:spcPts val="0"/>
              </a:spcBef>
              <a:spcAft>
                <a:spcPts val="0"/>
              </a:spcAft>
              <a:buClr>
                <a:srgbClr val="999999"/>
              </a:buClr>
              <a:buSzPts val="1400"/>
              <a:buAutoNum type="alphaLcPeriod"/>
            </a:pPr>
            <a:r>
              <a:rPr lang="en">
                <a:solidFill>
                  <a:srgbClr val="999999"/>
                </a:solidFill>
              </a:rPr>
              <a:t>Name</a:t>
            </a:r>
            <a:endParaRPr>
              <a:solidFill>
                <a:srgbClr val="999999"/>
              </a:solidFill>
            </a:endParaRPr>
          </a:p>
          <a:p>
            <a:pPr marL="914400" lvl="1" indent="-317500" algn="l" rtl="0">
              <a:spcBef>
                <a:spcPts val="0"/>
              </a:spcBef>
              <a:spcAft>
                <a:spcPts val="0"/>
              </a:spcAft>
              <a:buClr>
                <a:srgbClr val="999999"/>
              </a:buClr>
              <a:buSzPts val="1400"/>
              <a:buAutoNum type="alphaLcPeriod"/>
            </a:pPr>
            <a:r>
              <a:rPr lang="en">
                <a:solidFill>
                  <a:srgbClr val="999999"/>
                </a:solidFill>
              </a:rPr>
              <a:t>BGS program</a:t>
            </a:r>
            <a:endParaRPr>
              <a:solidFill>
                <a:srgbClr val="999999"/>
              </a:solidFill>
            </a:endParaRPr>
          </a:p>
          <a:p>
            <a:pPr marL="914400" lvl="1" indent="-317500" algn="l" rtl="0">
              <a:spcBef>
                <a:spcPts val="0"/>
              </a:spcBef>
              <a:spcAft>
                <a:spcPts val="0"/>
              </a:spcAft>
              <a:buClr>
                <a:srgbClr val="999999"/>
              </a:buClr>
              <a:buSzPts val="1400"/>
              <a:buAutoNum type="alphaLcPeriod"/>
            </a:pPr>
            <a:r>
              <a:rPr lang="en">
                <a:solidFill>
                  <a:srgbClr val="999999"/>
                </a:solidFill>
              </a:rPr>
              <a:t>Career/Research interests</a:t>
            </a:r>
            <a:endParaRPr>
              <a:solidFill>
                <a:srgbClr val="999999"/>
              </a:solidFill>
            </a:endParaRPr>
          </a:p>
          <a:p>
            <a:pPr marL="914400" lvl="1" indent="-317500" algn="l" rtl="0">
              <a:spcBef>
                <a:spcPts val="0"/>
              </a:spcBef>
              <a:spcAft>
                <a:spcPts val="0"/>
              </a:spcAft>
              <a:buClr>
                <a:srgbClr val="999999"/>
              </a:buClr>
              <a:buSzPts val="1400"/>
              <a:buAutoNum type="alphaLcPeriod"/>
            </a:pPr>
            <a:r>
              <a:rPr lang="en">
                <a:solidFill>
                  <a:srgbClr val="999999"/>
                </a:solidFill>
              </a:rPr>
              <a:t>Something about yourself (hobby, fact, new/unique skill)</a:t>
            </a:r>
            <a:endParaRPr>
              <a:solidFill>
                <a:srgbClr val="999999"/>
              </a:solidFill>
            </a:endParaRPr>
          </a:p>
          <a:p>
            <a:pPr marL="914400" lvl="1" indent="-317500" algn="l" rtl="0">
              <a:spcBef>
                <a:spcPts val="0"/>
              </a:spcBef>
              <a:spcAft>
                <a:spcPts val="0"/>
              </a:spcAft>
              <a:buClr>
                <a:srgbClr val="999999"/>
              </a:buClr>
              <a:buSzPts val="1400"/>
              <a:buAutoNum type="alphaLcPeriod"/>
            </a:pPr>
            <a:r>
              <a:rPr lang="en">
                <a:solidFill>
                  <a:srgbClr val="999999"/>
                </a:solidFill>
              </a:rPr>
              <a:t>Constructive/Destructive behavior (following slides will guide you)</a:t>
            </a:r>
            <a:endParaRPr>
              <a:solidFill>
                <a:srgbClr val="999999"/>
              </a:solidFill>
            </a:endParaRPr>
          </a:p>
          <a:p>
            <a:pPr marL="457200" lvl="0" indent="-342900" algn="l" rtl="0">
              <a:spcBef>
                <a:spcPts val="0"/>
              </a:spcBef>
              <a:spcAft>
                <a:spcPts val="0"/>
              </a:spcAft>
              <a:buClr>
                <a:srgbClr val="999999"/>
              </a:buClr>
              <a:buSzPts val="1800"/>
              <a:buAutoNum type="arabicPeriod"/>
            </a:pPr>
            <a:r>
              <a:rPr lang="en">
                <a:solidFill>
                  <a:srgbClr val="999999"/>
                </a:solidFill>
              </a:rPr>
              <a:t>Before you start state the name of the person before you and their constructive behavior.</a:t>
            </a:r>
            <a:endParaRPr>
              <a:solidFill>
                <a:srgbClr val="999999"/>
              </a:solidFill>
            </a:endParaRPr>
          </a:p>
          <a:p>
            <a:pPr marL="914400" lvl="1" indent="-317500" algn="l" rtl="0">
              <a:spcBef>
                <a:spcPts val="0"/>
              </a:spcBef>
              <a:spcAft>
                <a:spcPts val="0"/>
              </a:spcAft>
              <a:buClr>
                <a:srgbClr val="999999"/>
              </a:buClr>
              <a:buSzPts val="1400"/>
              <a:buAutoNum type="alphaLcPeriod"/>
            </a:pPr>
            <a:r>
              <a:rPr lang="en">
                <a:solidFill>
                  <a:srgbClr val="999999"/>
                </a:solidFill>
              </a:rPr>
              <a:t>Ex: “It is nice to meet you Laura. I admire that you are a harmonizer.”</a:t>
            </a:r>
            <a:endParaRPr>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a:t>Identify your </a:t>
            </a:r>
            <a:r>
              <a:rPr lang="en">
                <a:solidFill>
                  <a:srgbClr val="00FF00"/>
                </a:solidFill>
              </a:rPr>
              <a:t>Constructive</a:t>
            </a:r>
            <a:r>
              <a:rPr lang="en"/>
              <a:t> Group Behavior</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t>Cooperating: </a:t>
            </a:r>
            <a:r>
              <a:rPr lang="en" sz="1400"/>
              <a:t>Is interested in the views and perspectives of other group members and willing to adapt for the good of the group.</a:t>
            </a:r>
            <a:endParaRPr sz="1400"/>
          </a:p>
          <a:p>
            <a:pPr marL="0" lvl="0" indent="0" algn="l" rtl="0">
              <a:spcBef>
                <a:spcPts val="1600"/>
              </a:spcBef>
              <a:spcAft>
                <a:spcPts val="0"/>
              </a:spcAft>
              <a:buClr>
                <a:schemeClr val="dk1"/>
              </a:buClr>
              <a:buSzPts val="1100"/>
              <a:buFont typeface="Arial"/>
              <a:buNone/>
            </a:pPr>
            <a:r>
              <a:rPr lang="en" sz="1400" b="1"/>
              <a:t>Clarifying:</a:t>
            </a:r>
            <a:r>
              <a:rPr lang="en" sz="1400"/>
              <a:t> Makes issues clear for the group by listening, summarizing, and focusing discussions.</a:t>
            </a:r>
            <a:endParaRPr sz="1400"/>
          </a:p>
          <a:p>
            <a:pPr marL="0" lvl="0" indent="0" algn="l" rtl="0">
              <a:spcBef>
                <a:spcPts val="1600"/>
              </a:spcBef>
              <a:spcAft>
                <a:spcPts val="0"/>
              </a:spcAft>
              <a:buClr>
                <a:schemeClr val="dk1"/>
              </a:buClr>
              <a:buSzPts val="1100"/>
              <a:buFont typeface="Arial"/>
              <a:buNone/>
            </a:pPr>
            <a:r>
              <a:rPr lang="en" sz="1400" b="1"/>
              <a:t>Inspiring:</a:t>
            </a:r>
            <a:r>
              <a:rPr lang="en" sz="1400"/>
              <a:t> Enlivens the group, encourages participation and progress.</a:t>
            </a:r>
            <a:endParaRPr sz="1400"/>
          </a:p>
          <a:p>
            <a:pPr marL="0" lvl="0" indent="0" algn="l" rtl="0">
              <a:spcBef>
                <a:spcPts val="1600"/>
              </a:spcBef>
              <a:spcAft>
                <a:spcPts val="0"/>
              </a:spcAft>
              <a:buClr>
                <a:schemeClr val="dk1"/>
              </a:buClr>
              <a:buSzPts val="1100"/>
              <a:buFont typeface="Arial"/>
              <a:buNone/>
            </a:pPr>
            <a:r>
              <a:rPr lang="en" sz="1400" b="1"/>
              <a:t>Harmonizing:</a:t>
            </a:r>
            <a:r>
              <a:rPr lang="en" sz="1400"/>
              <a:t> Encourages group cohesion and collaboration. For example, uses humor as relief after a particularly difficult discussion.</a:t>
            </a:r>
            <a:endParaRPr sz="1400"/>
          </a:p>
          <a:p>
            <a:pPr marL="0" lvl="0" indent="0" algn="l" rtl="0">
              <a:spcBef>
                <a:spcPts val="1600"/>
              </a:spcBef>
              <a:spcAft>
                <a:spcPts val="0"/>
              </a:spcAft>
              <a:buClr>
                <a:schemeClr val="dk1"/>
              </a:buClr>
              <a:buSzPts val="1100"/>
              <a:buFont typeface="Arial"/>
              <a:buNone/>
            </a:pPr>
            <a:r>
              <a:rPr lang="en" sz="1400" b="1"/>
              <a:t>Risk Taking: </a:t>
            </a:r>
            <a:r>
              <a:rPr lang="en" sz="1400"/>
              <a:t>Is willing to risk possible personal loss or embarrassment for success of the overall group or project.</a:t>
            </a:r>
            <a:endParaRPr sz="1400"/>
          </a:p>
          <a:p>
            <a:pPr marL="0" lvl="0" indent="0" algn="l" rtl="0">
              <a:spcBef>
                <a:spcPts val="1600"/>
              </a:spcBef>
              <a:spcAft>
                <a:spcPts val="0"/>
              </a:spcAft>
              <a:buClr>
                <a:schemeClr val="dk1"/>
              </a:buClr>
              <a:buSzPts val="1100"/>
              <a:buFont typeface="Arial"/>
              <a:buNone/>
            </a:pPr>
            <a:r>
              <a:rPr lang="en" sz="1400" b="1"/>
              <a:t>Process Checking: </a:t>
            </a:r>
            <a:r>
              <a:rPr lang="en" sz="1400"/>
              <a:t>Questions the group on process issues such as agenda, time frames, discussion topics, decision methods, use of information, etc.</a:t>
            </a:r>
            <a:endParaRPr sz="1400"/>
          </a:p>
          <a:p>
            <a:pPr marL="0" lvl="0" indent="0" algn="l" rtl="0">
              <a:spcBef>
                <a:spcPts val="1600"/>
              </a:spcBef>
              <a:spcAft>
                <a:spcPts val="1600"/>
              </a:spcAft>
              <a:buNone/>
            </a:pP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Identify your </a:t>
            </a:r>
            <a:r>
              <a:rPr lang="en">
                <a:solidFill>
                  <a:srgbClr val="FF0000"/>
                </a:solidFill>
              </a:rPr>
              <a:t>Deconstructive</a:t>
            </a:r>
            <a:r>
              <a:rPr lang="en"/>
              <a:t> Group Behavior</a:t>
            </a:r>
            <a:endParaRPr/>
          </a:p>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t>Dominating: </a:t>
            </a:r>
            <a:r>
              <a:rPr lang="en" sz="1400"/>
              <a:t>Uses most of the meeting time to express personal views and opinions. Tries to take control by use of power, time, etc.</a:t>
            </a:r>
            <a:endParaRPr sz="1400"/>
          </a:p>
          <a:p>
            <a:pPr marL="0" lvl="0" indent="0" algn="l" rtl="0">
              <a:spcBef>
                <a:spcPts val="1600"/>
              </a:spcBef>
              <a:spcAft>
                <a:spcPts val="0"/>
              </a:spcAft>
              <a:buClr>
                <a:schemeClr val="dk1"/>
              </a:buClr>
              <a:buSzPts val="1100"/>
              <a:buFont typeface="Arial"/>
              <a:buNone/>
            </a:pPr>
            <a:r>
              <a:rPr lang="en" sz="1400" b="1"/>
              <a:t>Rushing:</a:t>
            </a:r>
            <a:r>
              <a:rPr lang="en" sz="1400"/>
              <a:t> Encourages the group to move on before task is complete. Gets tired of listening to others and working with the group.</a:t>
            </a:r>
            <a:endParaRPr sz="1400"/>
          </a:p>
          <a:p>
            <a:pPr marL="0" lvl="0" indent="0" algn="l" rtl="0">
              <a:spcBef>
                <a:spcPts val="1600"/>
              </a:spcBef>
              <a:spcAft>
                <a:spcPts val="0"/>
              </a:spcAft>
              <a:buClr>
                <a:schemeClr val="dk1"/>
              </a:buClr>
              <a:buSzPts val="1100"/>
              <a:buFont typeface="Arial"/>
              <a:buNone/>
            </a:pPr>
            <a:r>
              <a:rPr lang="en" sz="1400" b="1"/>
              <a:t>Withdrawing:</a:t>
            </a:r>
            <a:r>
              <a:rPr lang="en" sz="1400"/>
              <a:t> Removes self from discussions or decision making. Refuses to participate.</a:t>
            </a:r>
            <a:endParaRPr sz="1400"/>
          </a:p>
          <a:p>
            <a:pPr marL="0" lvl="0" indent="0" algn="l" rtl="0">
              <a:spcBef>
                <a:spcPts val="1600"/>
              </a:spcBef>
              <a:spcAft>
                <a:spcPts val="0"/>
              </a:spcAft>
              <a:buClr>
                <a:schemeClr val="dk1"/>
              </a:buClr>
              <a:buSzPts val="1100"/>
              <a:buFont typeface="Arial"/>
              <a:buNone/>
            </a:pPr>
            <a:r>
              <a:rPr lang="en" sz="1400" b="1"/>
              <a:t>Discounting:</a:t>
            </a:r>
            <a:r>
              <a:rPr lang="en" sz="1400"/>
              <a:t> Disregards or minimizes group or individual ideas or suggestions. Severe discounting behavior includes insults, which are often in the form of jokes.</a:t>
            </a:r>
            <a:endParaRPr sz="1400"/>
          </a:p>
          <a:p>
            <a:pPr marL="0" lvl="0" indent="0" algn="l" rtl="0">
              <a:spcBef>
                <a:spcPts val="1600"/>
              </a:spcBef>
              <a:spcAft>
                <a:spcPts val="0"/>
              </a:spcAft>
              <a:buClr>
                <a:schemeClr val="dk1"/>
              </a:buClr>
              <a:buSzPts val="1100"/>
              <a:buFont typeface="Arial"/>
              <a:buNone/>
            </a:pPr>
            <a:r>
              <a:rPr lang="en" sz="1400" b="1"/>
              <a:t>Digressing: </a:t>
            </a:r>
            <a:r>
              <a:rPr lang="en" sz="1400"/>
              <a:t>Rambles, tells stories, and takes group away from primary purpose.</a:t>
            </a:r>
            <a:endParaRPr sz="1400"/>
          </a:p>
          <a:p>
            <a:pPr marL="0" lvl="0" indent="0" algn="l" rtl="0">
              <a:spcBef>
                <a:spcPts val="1600"/>
              </a:spcBef>
              <a:spcAft>
                <a:spcPts val="0"/>
              </a:spcAft>
              <a:buClr>
                <a:schemeClr val="dk1"/>
              </a:buClr>
              <a:buSzPts val="1100"/>
              <a:buFont typeface="Arial"/>
              <a:buNone/>
            </a:pPr>
            <a:r>
              <a:rPr lang="en" sz="1400" b="1"/>
              <a:t>Blocking: </a:t>
            </a:r>
            <a:r>
              <a:rPr lang="en" sz="1400"/>
              <a:t>Impedes group progress by obstructing all ideas and suggestions. "That will never work because..."</a:t>
            </a:r>
            <a:endParaRPr sz="1400"/>
          </a:p>
          <a:p>
            <a:pPr marL="0" lvl="0" indent="0" algn="l" rtl="0">
              <a:spcBef>
                <a:spcPts val="1600"/>
              </a:spcBef>
              <a:spcAft>
                <a:spcPts val="1600"/>
              </a:spcAft>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Listening Skills &amp; Enhancing Communication</a:t>
            </a:r>
            <a:endParaRPr/>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99999"/>
              </a:buClr>
              <a:buSzPts val="1800"/>
              <a:buAutoNum type="arabicPeriod"/>
            </a:pPr>
            <a:r>
              <a:rPr lang="en">
                <a:solidFill>
                  <a:srgbClr val="999999"/>
                </a:solidFill>
              </a:rPr>
              <a:t>Now that you have identified your Predominant Constructive and Deconstructive Behaviors, keep each other accountable and involved!</a:t>
            </a:r>
            <a:endParaRPr>
              <a:solidFill>
                <a:srgbClr val="999999"/>
              </a:solidFill>
            </a:endParaRPr>
          </a:p>
          <a:p>
            <a:pPr marL="457200" lvl="0" indent="-342900" algn="l" rtl="0">
              <a:spcBef>
                <a:spcPts val="0"/>
              </a:spcBef>
              <a:spcAft>
                <a:spcPts val="0"/>
              </a:spcAft>
              <a:buSzPts val="1800"/>
              <a:buAutoNum type="arabicPeriod"/>
            </a:pPr>
            <a:r>
              <a:rPr lang="en" b="1"/>
              <a:t>Introduce yourself by sharing the following:</a:t>
            </a:r>
            <a:endParaRPr b="1"/>
          </a:p>
          <a:p>
            <a:pPr marL="914400" lvl="1" indent="-317500" algn="l" rtl="0">
              <a:spcBef>
                <a:spcPts val="0"/>
              </a:spcBef>
              <a:spcAft>
                <a:spcPts val="0"/>
              </a:spcAft>
              <a:buSzPts val="1400"/>
              <a:buAutoNum type="alphaLcPeriod"/>
            </a:pPr>
            <a:r>
              <a:rPr lang="en"/>
              <a:t>Name</a:t>
            </a:r>
            <a:endParaRPr/>
          </a:p>
          <a:p>
            <a:pPr marL="914400" lvl="1" indent="-317500" algn="l" rtl="0">
              <a:spcBef>
                <a:spcPts val="0"/>
              </a:spcBef>
              <a:spcAft>
                <a:spcPts val="0"/>
              </a:spcAft>
              <a:buSzPts val="1400"/>
              <a:buAutoNum type="alphaLcPeriod"/>
            </a:pPr>
            <a:r>
              <a:rPr lang="en"/>
              <a:t>Career/Research interests</a:t>
            </a:r>
            <a:endParaRPr/>
          </a:p>
          <a:p>
            <a:pPr marL="914400" lvl="1" indent="-317500" algn="l" rtl="0">
              <a:spcBef>
                <a:spcPts val="0"/>
              </a:spcBef>
              <a:spcAft>
                <a:spcPts val="0"/>
              </a:spcAft>
              <a:buSzPts val="1400"/>
              <a:buAutoNum type="alphaLcPeriod"/>
            </a:pPr>
            <a:r>
              <a:rPr lang="en"/>
              <a:t>Something about yourself (hobby, fact, new/unique skill)</a:t>
            </a:r>
            <a:endParaRPr/>
          </a:p>
          <a:p>
            <a:pPr marL="914400" lvl="1" indent="-317500" algn="l" rtl="0">
              <a:spcBef>
                <a:spcPts val="0"/>
              </a:spcBef>
              <a:spcAft>
                <a:spcPts val="0"/>
              </a:spcAft>
              <a:buSzPts val="1400"/>
              <a:buAutoNum type="alphaLcPeriod"/>
            </a:pPr>
            <a:r>
              <a:rPr lang="en"/>
              <a:t>Constructive/Destructive behavior (refer to previous slides for guidance)</a:t>
            </a:r>
            <a:endParaRPr/>
          </a:p>
          <a:p>
            <a:pPr marL="457200" lvl="0" indent="-342900" algn="l" rtl="0">
              <a:spcBef>
                <a:spcPts val="0"/>
              </a:spcBef>
              <a:spcAft>
                <a:spcPts val="0"/>
              </a:spcAft>
              <a:buSzPts val="1800"/>
              <a:buAutoNum type="arabicPeriod"/>
            </a:pPr>
            <a:r>
              <a:rPr lang="en" b="1"/>
              <a:t>Before you start state the name of the person before you and their constructive behavior.</a:t>
            </a:r>
            <a:endParaRPr b="1"/>
          </a:p>
          <a:p>
            <a:pPr marL="914400" lvl="1" indent="-317500" algn="l" rtl="0">
              <a:spcBef>
                <a:spcPts val="0"/>
              </a:spcBef>
              <a:spcAft>
                <a:spcPts val="0"/>
              </a:spcAft>
              <a:buSzPts val="1400"/>
              <a:buAutoNum type="alphaLcPeriod"/>
            </a:pPr>
            <a:r>
              <a:rPr lang="en"/>
              <a:t>Ex: “It is nice to meet you Laura. I admire that you are a harmonizer.”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Case Studies</a:t>
            </a:r>
            <a:endParaRPr/>
          </a:p>
          <a:p>
            <a:pPr marL="0" lvl="0" indent="0" algn="ctr" rtl="0">
              <a:spcBef>
                <a:spcPts val="0"/>
              </a:spcBef>
              <a:spcAft>
                <a:spcPts val="0"/>
              </a:spcAft>
              <a:buNone/>
            </a:pPr>
            <a:endParaRPr/>
          </a:p>
        </p:txBody>
      </p:sp>
      <p:sp>
        <p:nvSpPr>
          <p:cNvPr id="100" name="Google Shape;100;p20"/>
          <p:cNvSpPr txBox="1">
            <a:spLocks noGrp="1"/>
          </p:cNvSpPr>
          <p:nvPr>
            <p:ph type="subTitle" idx="1"/>
          </p:nvPr>
        </p:nvSpPr>
        <p:spPr>
          <a:xfrm>
            <a:off x="311700" y="2571750"/>
            <a:ext cx="8520600" cy="105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These case studies were chosen to initiate conversations about mentoring between students, faculty, and your future thesis mentor(s). </a:t>
            </a:r>
            <a:endParaRPr/>
          </a:p>
          <a:p>
            <a:pPr marL="0" lvl="0" indent="0" algn="ctr" rtl="0">
              <a:spcBef>
                <a:spcPts val="0"/>
              </a:spcBef>
              <a:spcAft>
                <a:spcPts val="0"/>
              </a:spcAft>
              <a:buNone/>
            </a:pPr>
            <a:endParaRPr/>
          </a:p>
          <a:p>
            <a:pPr marL="0" lvl="0" indent="0" algn="ctr" rtl="0">
              <a:spcBef>
                <a:spcPts val="0"/>
              </a:spcBef>
              <a:spcAft>
                <a:spcPts val="0"/>
              </a:spcAft>
              <a:buNone/>
            </a:pPr>
            <a:r>
              <a:rPr lang="en" sz="1800" u="sng"/>
              <a:t>You do </a:t>
            </a:r>
            <a:r>
              <a:rPr lang="en" sz="1800" b="1" i="1" u="sng"/>
              <a:t>not</a:t>
            </a:r>
            <a:r>
              <a:rPr lang="en" sz="1800" u="sng"/>
              <a:t> need to answer every question</a:t>
            </a:r>
            <a:r>
              <a:rPr lang="en" sz="1800"/>
              <a:t>, these are merely to start conversation and discussion.</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Request for Student Volunteers:</a:t>
            </a:r>
            <a:endParaRPr/>
          </a:p>
        </p:txBody>
      </p:sp>
      <p:sp>
        <p:nvSpPr>
          <p:cNvPr id="106" name="Google Shape;10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b="1"/>
              <a:t>Time Keeper </a:t>
            </a:r>
            <a:r>
              <a:rPr lang="en"/>
              <a:t>- Someone to check the time and remind the group when it is time to move onto the next case study</a:t>
            </a:r>
            <a:endParaRPr/>
          </a:p>
          <a:p>
            <a:pPr marL="457200" lvl="0" indent="-342900" algn="l" rtl="0">
              <a:spcBef>
                <a:spcPts val="0"/>
              </a:spcBef>
              <a:spcAft>
                <a:spcPts val="0"/>
              </a:spcAft>
              <a:buSzPts val="1800"/>
              <a:buAutoNum type="arabicPeriod"/>
            </a:pPr>
            <a:r>
              <a:rPr lang="en" b="1"/>
              <a:t>Note Taker</a:t>
            </a:r>
            <a:r>
              <a:rPr lang="en"/>
              <a:t> - someone to write down questions to submit to mentorship panel, that are not answered or addressed during the case study discussions</a:t>
            </a: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6273</Words>
  <Application>Microsoft Office PowerPoint</Application>
  <PresentationFormat>On-screen Show (16:9)</PresentationFormat>
  <Paragraphs>403</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Roboto</vt:lpstr>
      <vt:lpstr>Simple Light</vt:lpstr>
      <vt:lpstr>BGS  Mentorship Workshop</vt:lpstr>
      <vt:lpstr>Mentorship Workshop Itinerary</vt:lpstr>
      <vt:lpstr>Transition to Small Break Out Sessions</vt:lpstr>
      <vt:lpstr>Listening Skills &amp; Enhancing Communication</vt:lpstr>
      <vt:lpstr>Identify your Constructive Group Behavior</vt:lpstr>
      <vt:lpstr>Identify your Deconstructive Group Behavior </vt:lpstr>
      <vt:lpstr>Listening Skills &amp; Enhancing Communication</vt:lpstr>
      <vt:lpstr>Case Studies </vt:lpstr>
      <vt:lpstr>Request for Student Volunteers:</vt:lpstr>
      <vt:lpstr>Case Study 1: Finding a Mentor </vt:lpstr>
      <vt:lpstr>Case Study 2: Aligning Expectations </vt:lpstr>
      <vt:lpstr>Case Study 3: Effective Communication </vt:lpstr>
      <vt:lpstr>Case Study 4: Mentoring Philosophy and Plan </vt:lpstr>
      <vt:lpstr>Transition to Large Group Session</vt:lpstr>
      <vt:lpstr>Bathroom &amp; Stretch Break</vt:lpstr>
      <vt:lpstr>Mentoring Panel:  Choosing a Mentor and the Mentor-Mentee Relationship</vt:lpstr>
      <vt:lpstr>Mentoring Panel Brief Introductions </vt:lpstr>
      <vt:lpstr>Mentoring Panel (Submitted Questions; 20 min)</vt:lpstr>
      <vt:lpstr>Open Question and Answer Session about Mentorship (10min)</vt:lpstr>
      <vt:lpstr>Concluding Remarks</vt:lpstr>
      <vt:lpstr>Thank you to our Student Volunteers!</vt:lpstr>
      <vt:lpstr>Helpful Tools and Resources for Better Mentoring</vt:lpstr>
      <vt:lpstr>What requirements do I have to fulfill in 1st year? </vt:lpstr>
      <vt:lpstr>General Graphical Overview of 1st Year</vt:lpstr>
      <vt:lpstr>How can I become a better Communicator to find the right lab for me?</vt:lpstr>
      <vt:lpstr>Enhancing Communications </vt:lpstr>
      <vt:lpstr>Enhancing Communications</vt:lpstr>
      <vt:lpstr>How can I align expectations with my  future PI?</vt:lpstr>
      <vt:lpstr>Alignment Phase Checklist/Questionnaire </vt:lpstr>
      <vt:lpstr>Finding Your Ideal Mentor for Graduate Studies </vt:lpstr>
      <vt:lpstr>Mentoring Compacts</vt:lpstr>
      <vt:lpstr>Planning Your Year: Sample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BGS  Mentorship Workshop</dc:title>
  <dc:creator>Mimi</dc:creator>
  <cp:lastModifiedBy>Mimi</cp:lastModifiedBy>
  <cp:revision>1</cp:revision>
  <dcterms:modified xsi:type="dcterms:W3CDTF">2020-08-20T13:28:07Z</dcterms:modified>
</cp:coreProperties>
</file>